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2" r:id="rId2"/>
    <p:sldId id="269" r:id="rId3"/>
    <p:sldId id="263" r:id="rId4"/>
    <p:sldId id="267" r:id="rId5"/>
    <p:sldId id="264" r:id="rId6"/>
    <p:sldId id="268" r:id="rId7"/>
    <p:sldId id="265" r:id="rId8"/>
    <p:sldId id="266" r:id="rId9"/>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000"/>
    <p:restoredTop sz="94582"/>
  </p:normalViewPr>
  <p:slideViewPr>
    <p:cSldViewPr snapToGrid="0" snapToObjects="1">
      <p:cViewPr varScale="1">
        <p:scale>
          <a:sx n="84" d="100"/>
          <a:sy n="84" d="100"/>
        </p:scale>
        <p:origin x="200" y="9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hdphoto3.wdp>
</file>

<file path=ppt/media/image1.png>
</file>

<file path=ppt/media/image10.png>
</file>

<file path=ppt/media/image11.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E18587E-2861-874E-A437-83A4C70C4AA0}"/>
              </a:ext>
            </a:extLst>
          </p:cNvPr>
          <p:cNvSpPr>
            <a:spLocks noGrp="1"/>
          </p:cNvSpPr>
          <p:nvPr>
            <p:ph type="ctrTitle"/>
          </p:nvPr>
        </p:nvSpPr>
        <p:spPr>
          <a:xfrm>
            <a:off x="1524000" y="1122363"/>
            <a:ext cx="9144000" cy="2387600"/>
          </a:xfrm>
        </p:spPr>
        <p:txBody>
          <a:bodyPr anchor="b"/>
          <a:lstStyle>
            <a:lvl1pPr algn="ctr">
              <a:defRPr sz="6000"/>
            </a:lvl1pPr>
          </a:lstStyle>
          <a:p>
            <a:r>
              <a:rPr lang="sv-SE"/>
              <a:t>Klicka här för att ändra mall för rubrikformat</a:t>
            </a:r>
          </a:p>
        </p:txBody>
      </p:sp>
      <p:sp>
        <p:nvSpPr>
          <p:cNvPr id="3" name="Underrubrik 2">
            <a:extLst>
              <a:ext uri="{FF2B5EF4-FFF2-40B4-BE49-F238E27FC236}">
                <a16:creationId xmlns:a16="http://schemas.microsoft.com/office/drawing/2014/main" id="{02703772-2D9C-DC4E-B313-B21E3A3445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v-SE"/>
              <a:t>Klicka här för att ändra mall för underrubrikformat</a:t>
            </a:r>
          </a:p>
        </p:txBody>
      </p:sp>
      <p:sp>
        <p:nvSpPr>
          <p:cNvPr id="4" name="Platshållare för datum 3">
            <a:extLst>
              <a:ext uri="{FF2B5EF4-FFF2-40B4-BE49-F238E27FC236}">
                <a16:creationId xmlns:a16="http://schemas.microsoft.com/office/drawing/2014/main" id="{462F1D9F-FEE4-6941-875E-D5DB3C0994BB}"/>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FB90C7AF-7B44-5847-98D1-9A91F3B95276}"/>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84577A90-60BA-274E-9D5D-C27474CAA868}"/>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3783211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Rubrik och lodrät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E3F5958D-5AB5-7F48-938D-D1456C97A2CC}"/>
              </a:ext>
            </a:extLst>
          </p:cNvPr>
          <p:cNvSpPr>
            <a:spLocks noGrp="1"/>
          </p:cNvSpPr>
          <p:nvPr>
            <p:ph type="title"/>
          </p:nvPr>
        </p:nvSpPr>
        <p:spPr/>
        <p:txBody>
          <a:bodyPr/>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5A9EF166-D31A-434C-8299-09035068E8F9}"/>
              </a:ext>
            </a:extLst>
          </p:cNvPr>
          <p:cNvSpPr>
            <a:spLocks noGrp="1"/>
          </p:cNvSpPr>
          <p:nvPr>
            <p:ph type="body" orient="vert" idx="1"/>
          </p:nvPr>
        </p:nvSpPr>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97CE66EB-7980-704E-B262-53659DF330C9}"/>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EFE9E209-F185-304C-9CDC-866A28D22603}"/>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7D8153FD-C02F-B640-AB8D-E47272332FEE}"/>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4074734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ät rubrik och text">
    <p:spTree>
      <p:nvGrpSpPr>
        <p:cNvPr id="1" name=""/>
        <p:cNvGrpSpPr/>
        <p:nvPr/>
      </p:nvGrpSpPr>
      <p:grpSpPr>
        <a:xfrm>
          <a:off x="0" y="0"/>
          <a:ext cx="0" cy="0"/>
          <a:chOff x="0" y="0"/>
          <a:chExt cx="0" cy="0"/>
        </a:xfrm>
      </p:grpSpPr>
      <p:sp>
        <p:nvSpPr>
          <p:cNvPr id="2" name="Lodrät rubrik 1">
            <a:extLst>
              <a:ext uri="{FF2B5EF4-FFF2-40B4-BE49-F238E27FC236}">
                <a16:creationId xmlns:a16="http://schemas.microsoft.com/office/drawing/2014/main" id="{824CFB37-6504-5140-8BDD-42B0838C175E}"/>
              </a:ext>
            </a:extLst>
          </p:cNvPr>
          <p:cNvSpPr>
            <a:spLocks noGrp="1"/>
          </p:cNvSpPr>
          <p:nvPr>
            <p:ph type="title" orient="vert"/>
          </p:nvPr>
        </p:nvSpPr>
        <p:spPr>
          <a:xfrm>
            <a:off x="8724900" y="365125"/>
            <a:ext cx="2628900" cy="5811838"/>
          </a:xfrm>
        </p:spPr>
        <p:txBody>
          <a:bodyPr vert="eaVert"/>
          <a:lstStyle/>
          <a:p>
            <a:r>
              <a:rPr lang="sv-SE"/>
              <a:t>Klicka här för att ändra mall för rubrikformat</a:t>
            </a:r>
          </a:p>
        </p:txBody>
      </p:sp>
      <p:sp>
        <p:nvSpPr>
          <p:cNvPr id="3" name="Platshållare för lodrät text 2">
            <a:extLst>
              <a:ext uri="{FF2B5EF4-FFF2-40B4-BE49-F238E27FC236}">
                <a16:creationId xmlns:a16="http://schemas.microsoft.com/office/drawing/2014/main" id="{84424EF5-ECF7-1C4B-9543-F9B3E0E048B2}"/>
              </a:ext>
            </a:extLst>
          </p:cNvPr>
          <p:cNvSpPr>
            <a:spLocks noGrp="1"/>
          </p:cNvSpPr>
          <p:nvPr>
            <p:ph type="body" orient="vert" idx="1"/>
          </p:nvPr>
        </p:nvSpPr>
        <p:spPr>
          <a:xfrm>
            <a:off x="838200" y="365125"/>
            <a:ext cx="7734300" cy="5811838"/>
          </a:xfrm>
        </p:spPr>
        <p:txBody>
          <a:bodyPr vert="eaVert"/>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E9E1B978-3AD3-7B4F-AC84-B27894D0AE78}"/>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B4AB0A15-8482-0643-A866-665E0A93FD11}"/>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759BEC5F-B737-C242-8C49-DA57C05CEF71}"/>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3550589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29BC8191-B8C2-B440-980C-3C6FEC5DC601}"/>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2BF82E57-7E7C-DD40-8E14-4F7B098CAA24}"/>
              </a:ext>
            </a:extLst>
          </p:cNvPr>
          <p:cNvSpPr>
            <a:spLocks noGrp="1"/>
          </p:cNvSpPr>
          <p:nvPr>
            <p:ph idx="1"/>
          </p:nvPr>
        </p:nvSpPr>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CEE312C7-AE0C-1F41-9DBD-2C503D2B8A43}"/>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6E31DC82-86EF-FC46-AE8C-A09A563775D2}"/>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CD43575E-8AB0-E84B-BB66-D156F37119B0}"/>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2993152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26B55ECB-75B9-3445-8807-6D078D81CC2B}"/>
              </a:ext>
            </a:extLst>
          </p:cNvPr>
          <p:cNvSpPr>
            <a:spLocks noGrp="1"/>
          </p:cNvSpPr>
          <p:nvPr>
            <p:ph type="title"/>
          </p:nvPr>
        </p:nvSpPr>
        <p:spPr>
          <a:xfrm>
            <a:off x="831850" y="1709738"/>
            <a:ext cx="10515600" cy="2852737"/>
          </a:xfrm>
        </p:spPr>
        <p:txBody>
          <a:bodyPr anchor="b"/>
          <a:lstStyle>
            <a:lvl1pPr>
              <a:defRPr sz="6000"/>
            </a:lvl1pPr>
          </a:lstStyle>
          <a:p>
            <a:r>
              <a:rPr lang="sv-SE"/>
              <a:t>Klicka här för att ändra mall för rubrikformat</a:t>
            </a:r>
          </a:p>
        </p:txBody>
      </p:sp>
      <p:sp>
        <p:nvSpPr>
          <p:cNvPr id="3" name="Platshållare för text 2">
            <a:extLst>
              <a:ext uri="{FF2B5EF4-FFF2-40B4-BE49-F238E27FC236}">
                <a16:creationId xmlns:a16="http://schemas.microsoft.com/office/drawing/2014/main" id="{3F26CA10-1938-0D4F-AFE4-CFB7B95DF8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v-SE"/>
              <a:t>Klicka här för att ändra format på bakgrundstexten</a:t>
            </a:r>
          </a:p>
        </p:txBody>
      </p:sp>
      <p:sp>
        <p:nvSpPr>
          <p:cNvPr id="4" name="Platshållare för datum 3">
            <a:extLst>
              <a:ext uri="{FF2B5EF4-FFF2-40B4-BE49-F238E27FC236}">
                <a16:creationId xmlns:a16="http://schemas.microsoft.com/office/drawing/2014/main" id="{8C056CFC-AC08-0747-B510-22D4DCABA9E3}"/>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339A71A0-665F-CE47-845C-3794248D1F92}"/>
              </a:ext>
            </a:extLst>
          </p:cNvPr>
          <p:cNvSpPr>
            <a:spLocks noGrp="1"/>
          </p:cNvSpPr>
          <p:nvPr>
            <p:ph type="ftr" sz="quarter" idx="11"/>
          </p:nvPr>
        </p:nvSpPr>
        <p:spPr/>
        <p:txBody>
          <a:bodyPr/>
          <a:lstStyle/>
          <a:p>
            <a:endParaRPr lang="sv-SE"/>
          </a:p>
        </p:txBody>
      </p:sp>
      <p:sp>
        <p:nvSpPr>
          <p:cNvPr id="6" name="Platshållare för bildnummer 5">
            <a:extLst>
              <a:ext uri="{FF2B5EF4-FFF2-40B4-BE49-F238E27FC236}">
                <a16:creationId xmlns:a16="http://schemas.microsoft.com/office/drawing/2014/main" id="{70A9A6AB-4968-A344-91AA-98855077C9B0}"/>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1013353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delar">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7904DA82-0B0C-1B4D-AA41-052D1C44E0C4}"/>
              </a:ext>
            </a:extLst>
          </p:cNvPr>
          <p:cNvSpPr>
            <a:spLocks noGrp="1"/>
          </p:cNvSpPr>
          <p:nvPr>
            <p:ph type="title"/>
          </p:nvPr>
        </p:nvSpPr>
        <p:spPr/>
        <p:txBody>
          <a:body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6763879F-782A-094E-8267-6B9F721258D4}"/>
              </a:ext>
            </a:extLst>
          </p:cNvPr>
          <p:cNvSpPr>
            <a:spLocks noGrp="1"/>
          </p:cNvSpPr>
          <p:nvPr>
            <p:ph sz="half" idx="1"/>
          </p:nvPr>
        </p:nvSpPr>
        <p:spPr>
          <a:xfrm>
            <a:off x="838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innehåll 3">
            <a:extLst>
              <a:ext uri="{FF2B5EF4-FFF2-40B4-BE49-F238E27FC236}">
                <a16:creationId xmlns:a16="http://schemas.microsoft.com/office/drawing/2014/main" id="{D74CA944-30B8-0544-9B8B-DE7503B8ECC2}"/>
              </a:ext>
            </a:extLst>
          </p:cNvPr>
          <p:cNvSpPr>
            <a:spLocks noGrp="1"/>
          </p:cNvSpPr>
          <p:nvPr>
            <p:ph sz="half" idx="2"/>
          </p:nvPr>
        </p:nvSpPr>
        <p:spPr>
          <a:xfrm>
            <a:off x="6172200" y="1825625"/>
            <a:ext cx="5181600" cy="435133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Platshållare för datum 4">
            <a:extLst>
              <a:ext uri="{FF2B5EF4-FFF2-40B4-BE49-F238E27FC236}">
                <a16:creationId xmlns:a16="http://schemas.microsoft.com/office/drawing/2014/main" id="{C80245D1-712A-5F48-B6A9-63399F110537}"/>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6" name="Platshållare för sidfot 5">
            <a:extLst>
              <a:ext uri="{FF2B5EF4-FFF2-40B4-BE49-F238E27FC236}">
                <a16:creationId xmlns:a16="http://schemas.microsoft.com/office/drawing/2014/main" id="{0B00F46C-EAA9-0F45-8590-A646937DEBE4}"/>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34B90AF4-4A2E-7447-96E5-971F7B2AF614}"/>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3232669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A5218A77-028F-6546-8A7B-64BACE259DB6}"/>
              </a:ext>
            </a:extLst>
          </p:cNvPr>
          <p:cNvSpPr>
            <a:spLocks noGrp="1"/>
          </p:cNvSpPr>
          <p:nvPr>
            <p:ph type="title"/>
          </p:nvPr>
        </p:nvSpPr>
        <p:spPr>
          <a:xfrm>
            <a:off x="839788" y="365125"/>
            <a:ext cx="10515600" cy="1325563"/>
          </a:xfrm>
        </p:spPr>
        <p:txBody>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DD6D649B-3369-BC4D-84D6-F0E204ED61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4" name="Platshållare för innehåll 3">
            <a:extLst>
              <a:ext uri="{FF2B5EF4-FFF2-40B4-BE49-F238E27FC236}">
                <a16:creationId xmlns:a16="http://schemas.microsoft.com/office/drawing/2014/main" id="{E54A4C88-F225-A64F-BDDC-2EE2AFAC3634}"/>
              </a:ext>
            </a:extLst>
          </p:cNvPr>
          <p:cNvSpPr>
            <a:spLocks noGrp="1"/>
          </p:cNvSpPr>
          <p:nvPr>
            <p:ph sz="half" idx="2"/>
          </p:nvPr>
        </p:nvSpPr>
        <p:spPr>
          <a:xfrm>
            <a:off x="839788" y="2505075"/>
            <a:ext cx="5157787"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5" name="Platshållare för text 4">
            <a:extLst>
              <a:ext uri="{FF2B5EF4-FFF2-40B4-BE49-F238E27FC236}">
                <a16:creationId xmlns:a16="http://schemas.microsoft.com/office/drawing/2014/main" id="{6AAB6113-A4D9-4446-A903-E20C1782BCC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Klicka här för att ändra format på bakgrundstexten</a:t>
            </a:r>
          </a:p>
        </p:txBody>
      </p:sp>
      <p:sp>
        <p:nvSpPr>
          <p:cNvPr id="6" name="Platshållare för innehåll 5">
            <a:extLst>
              <a:ext uri="{FF2B5EF4-FFF2-40B4-BE49-F238E27FC236}">
                <a16:creationId xmlns:a16="http://schemas.microsoft.com/office/drawing/2014/main" id="{30E6E2CE-782F-BF42-A656-0AE1E17A209F}"/>
              </a:ext>
            </a:extLst>
          </p:cNvPr>
          <p:cNvSpPr>
            <a:spLocks noGrp="1"/>
          </p:cNvSpPr>
          <p:nvPr>
            <p:ph sz="quarter" idx="4"/>
          </p:nvPr>
        </p:nvSpPr>
        <p:spPr>
          <a:xfrm>
            <a:off x="6172200" y="2505075"/>
            <a:ext cx="5183188" cy="3684588"/>
          </a:xfrm>
        </p:spPr>
        <p:txBody>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7" name="Platshållare för datum 6">
            <a:extLst>
              <a:ext uri="{FF2B5EF4-FFF2-40B4-BE49-F238E27FC236}">
                <a16:creationId xmlns:a16="http://schemas.microsoft.com/office/drawing/2014/main" id="{DE4E3655-E671-3B45-8562-8341AA854750}"/>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8" name="Platshållare för sidfot 7">
            <a:extLst>
              <a:ext uri="{FF2B5EF4-FFF2-40B4-BE49-F238E27FC236}">
                <a16:creationId xmlns:a16="http://schemas.microsoft.com/office/drawing/2014/main" id="{56127F09-4CAF-D349-9A4B-02A3FB881FB7}"/>
              </a:ext>
            </a:extLst>
          </p:cNvPr>
          <p:cNvSpPr>
            <a:spLocks noGrp="1"/>
          </p:cNvSpPr>
          <p:nvPr>
            <p:ph type="ftr" sz="quarter" idx="11"/>
          </p:nvPr>
        </p:nvSpPr>
        <p:spPr/>
        <p:txBody>
          <a:bodyPr/>
          <a:lstStyle/>
          <a:p>
            <a:endParaRPr lang="sv-SE"/>
          </a:p>
        </p:txBody>
      </p:sp>
      <p:sp>
        <p:nvSpPr>
          <p:cNvPr id="9" name="Platshållare för bildnummer 8">
            <a:extLst>
              <a:ext uri="{FF2B5EF4-FFF2-40B4-BE49-F238E27FC236}">
                <a16:creationId xmlns:a16="http://schemas.microsoft.com/office/drawing/2014/main" id="{CDA57CAF-920C-3A48-A46F-FFBA954DDBB8}"/>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1150623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F99D4570-B24B-9548-A1CF-0FB5F61EDEAA}"/>
              </a:ext>
            </a:extLst>
          </p:cNvPr>
          <p:cNvSpPr>
            <a:spLocks noGrp="1"/>
          </p:cNvSpPr>
          <p:nvPr>
            <p:ph type="title"/>
          </p:nvPr>
        </p:nvSpPr>
        <p:spPr/>
        <p:txBody>
          <a:bodyPr/>
          <a:lstStyle/>
          <a:p>
            <a:r>
              <a:rPr lang="sv-SE"/>
              <a:t>Klicka här för att ändra mall för rubrikformat</a:t>
            </a:r>
          </a:p>
        </p:txBody>
      </p:sp>
      <p:sp>
        <p:nvSpPr>
          <p:cNvPr id="3" name="Platshållare för datum 2">
            <a:extLst>
              <a:ext uri="{FF2B5EF4-FFF2-40B4-BE49-F238E27FC236}">
                <a16:creationId xmlns:a16="http://schemas.microsoft.com/office/drawing/2014/main" id="{DDE96430-8A28-9C4A-93C7-FEB05C56E64E}"/>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4" name="Platshållare för sidfot 3">
            <a:extLst>
              <a:ext uri="{FF2B5EF4-FFF2-40B4-BE49-F238E27FC236}">
                <a16:creationId xmlns:a16="http://schemas.microsoft.com/office/drawing/2014/main" id="{85632C33-D7C6-D24D-94F6-55828674BD5D}"/>
              </a:ext>
            </a:extLst>
          </p:cNvPr>
          <p:cNvSpPr>
            <a:spLocks noGrp="1"/>
          </p:cNvSpPr>
          <p:nvPr>
            <p:ph type="ftr" sz="quarter" idx="11"/>
          </p:nvPr>
        </p:nvSpPr>
        <p:spPr/>
        <p:txBody>
          <a:bodyPr/>
          <a:lstStyle/>
          <a:p>
            <a:endParaRPr lang="sv-SE"/>
          </a:p>
        </p:txBody>
      </p:sp>
      <p:sp>
        <p:nvSpPr>
          <p:cNvPr id="5" name="Platshållare för bildnummer 4">
            <a:extLst>
              <a:ext uri="{FF2B5EF4-FFF2-40B4-BE49-F238E27FC236}">
                <a16:creationId xmlns:a16="http://schemas.microsoft.com/office/drawing/2014/main" id="{80747618-3979-224D-8D28-C502BE6983DF}"/>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2568734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tshållare för datum 1">
            <a:extLst>
              <a:ext uri="{FF2B5EF4-FFF2-40B4-BE49-F238E27FC236}">
                <a16:creationId xmlns:a16="http://schemas.microsoft.com/office/drawing/2014/main" id="{D1989196-1B0D-6547-9F5A-AE80E9814B10}"/>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3" name="Platshållare för sidfot 2">
            <a:extLst>
              <a:ext uri="{FF2B5EF4-FFF2-40B4-BE49-F238E27FC236}">
                <a16:creationId xmlns:a16="http://schemas.microsoft.com/office/drawing/2014/main" id="{E83340D7-67B0-5549-A277-36B0401CA58D}"/>
              </a:ext>
            </a:extLst>
          </p:cNvPr>
          <p:cNvSpPr>
            <a:spLocks noGrp="1"/>
          </p:cNvSpPr>
          <p:nvPr>
            <p:ph type="ftr" sz="quarter" idx="11"/>
          </p:nvPr>
        </p:nvSpPr>
        <p:spPr/>
        <p:txBody>
          <a:bodyPr/>
          <a:lstStyle/>
          <a:p>
            <a:endParaRPr lang="sv-SE"/>
          </a:p>
        </p:txBody>
      </p:sp>
      <p:sp>
        <p:nvSpPr>
          <p:cNvPr id="4" name="Platshållare för bildnummer 3">
            <a:extLst>
              <a:ext uri="{FF2B5EF4-FFF2-40B4-BE49-F238E27FC236}">
                <a16:creationId xmlns:a16="http://schemas.microsoft.com/office/drawing/2014/main" id="{7D256710-2EED-E649-B35B-A47A72C4D3DA}"/>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2917757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ext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0104453F-806B-ED45-B680-2FF87790F7B8}"/>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innehåll 2">
            <a:extLst>
              <a:ext uri="{FF2B5EF4-FFF2-40B4-BE49-F238E27FC236}">
                <a16:creationId xmlns:a16="http://schemas.microsoft.com/office/drawing/2014/main" id="{2D78CEEF-DE13-D745-9CA4-4D55CAF59D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text 3">
            <a:extLst>
              <a:ext uri="{FF2B5EF4-FFF2-40B4-BE49-F238E27FC236}">
                <a16:creationId xmlns:a16="http://schemas.microsoft.com/office/drawing/2014/main" id="{2677ECB6-9465-C24D-A2F6-60B8DDB293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Platshållare för datum 4">
            <a:extLst>
              <a:ext uri="{FF2B5EF4-FFF2-40B4-BE49-F238E27FC236}">
                <a16:creationId xmlns:a16="http://schemas.microsoft.com/office/drawing/2014/main" id="{BF7049E9-F1CA-0047-9ED4-BB1633D14F8D}"/>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6" name="Platshållare för sidfot 5">
            <a:extLst>
              <a:ext uri="{FF2B5EF4-FFF2-40B4-BE49-F238E27FC236}">
                <a16:creationId xmlns:a16="http://schemas.microsoft.com/office/drawing/2014/main" id="{50221E06-63C3-D14C-B588-60CA42D77C74}"/>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D31117B2-2E76-B045-B3A2-E82D397C945E}"/>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2450970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ed bild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0F1D897-EA68-B14F-98CC-9AFB59CA5144}"/>
              </a:ext>
            </a:extLst>
          </p:cNvPr>
          <p:cNvSpPr>
            <a:spLocks noGrp="1"/>
          </p:cNvSpPr>
          <p:nvPr>
            <p:ph type="title"/>
          </p:nvPr>
        </p:nvSpPr>
        <p:spPr>
          <a:xfrm>
            <a:off x="839788" y="457200"/>
            <a:ext cx="3932237" cy="1600200"/>
          </a:xfrm>
        </p:spPr>
        <p:txBody>
          <a:bodyPr anchor="b"/>
          <a:lstStyle>
            <a:lvl1pPr>
              <a:defRPr sz="3200"/>
            </a:lvl1pPr>
          </a:lstStyle>
          <a:p>
            <a:r>
              <a:rPr lang="sv-SE"/>
              <a:t>Klicka här för att ändra mall för rubrikformat</a:t>
            </a:r>
          </a:p>
        </p:txBody>
      </p:sp>
      <p:sp>
        <p:nvSpPr>
          <p:cNvPr id="3" name="Platshållare för bild 2">
            <a:extLst>
              <a:ext uri="{FF2B5EF4-FFF2-40B4-BE49-F238E27FC236}">
                <a16:creationId xmlns:a16="http://schemas.microsoft.com/office/drawing/2014/main" id="{2B96B2E7-5089-8340-9C55-E5AC4A5985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v-SE"/>
          </a:p>
        </p:txBody>
      </p:sp>
      <p:sp>
        <p:nvSpPr>
          <p:cNvPr id="4" name="Platshållare för text 3">
            <a:extLst>
              <a:ext uri="{FF2B5EF4-FFF2-40B4-BE49-F238E27FC236}">
                <a16:creationId xmlns:a16="http://schemas.microsoft.com/office/drawing/2014/main" id="{9F6BCD28-A5B4-E144-A520-EC0114FF9C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v-SE"/>
              <a:t>Klicka här för att ändra format på bakgrundstexten</a:t>
            </a:r>
          </a:p>
        </p:txBody>
      </p:sp>
      <p:sp>
        <p:nvSpPr>
          <p:cNvPr id="5" name="Platshållare för datum 4">
            <a:extLst>
              <a:ext uri="{FF2B5EF4-FFF2-40B4-BE49-F238E27FC236}">
                <a16:creationId xmlns:a16="http://schemas.microsoft.com/office/drawing/2014/main" id="{E568648F-2232-194E-9A68-4D74AF3B47D4}"/>
              </a:ext>
            </a:extLst>
          </p:cNvPr>
          <p:cNvSpPr>
            <a:spLocks noGrp="1"/>
          </p:cNvSpPr>
          <p:nvPr>
            <p:ph type="dt" sz="half" idx="10"/>
          </p:nvPr>
        </p:nvSpPr>
        <p:spPr/>
        <p:txBody>
          <a:bodyPr/>
          <a:lstStyle/>
          <a:p>
            <a:fld id="{7D2CE051-DAD6-2444-B77E-24CE065E86AF}" type="datetimeFigureOut">
              <a:rPr lang="sv-SE" smtClean="0"/>
              <a:t>2022-02-22</a:t>
            </a:fld>
            <a:endParaRPr lang="sv-SE"/>
          </a:p>
        </p:txBody>
      </p:sp>
      <p:sp>
        <p:nvSpPr>
          <p:cNvPr id="6" name="Platshållare för sidfot 5">
            <a:extLst>
              <a:ext uri="{FF2B5EF4-FFF2-40B4-BE49-F238E27FC236}">
                <a16:creationId xmlns:a16="http://schemas.microsoft.com/office/drawing/2014/main" id="{A96FFECF-CC8F-8449-AC3A-18CADB44D79D}"/>
              </a:ext>
            </a:extLst>
          </p:cNvPr>
          <p:cNvSpPr>
            <a:spLocks noGrp="1"/>
          </p:cNvSpPr>
          <p:nvPr>
            <p:ph type="ftr" sz="quarter" idx="11"/>
          </p:nvPr>
        </p:nvSpPr>
        <p:spPr/>
        <p:txBody>
          <a:bodyPr/>
          <a:lstStyle/>
          <a:p>
            <a:endParaRPr lang="sv-SE"/>
          </a:p>
        </p:txBody>
      </p:sp>
      <p:sp>
        <p:nvSpPr>
          <p:cNvPr id="7" name="Platshållare för bildnummer 6">
            <a:extLst>
              <a:ext uri="{FF2B5EF4-FFF2-40B4-BE49-F238E27FC236}">
                <a16:creationId xmlns:a16="http://schemas.microsoft.com/office/drawing/2014/main" id="{6855D73B-DAE7-5148-ABCC-443004BFE23E}"/>
              </a:ext>
            </a:extLst>
          </p:cNvPr>
          <p:cNvSpPr>
            <a:spLocks noGrp="1"/>
          </p:cNvSpPr>
          <p:nvPr>
            <p:ph type="sldNum" sz="quarter" idx="12"/>
          </p:nvPr>
        </p:nvSpPr>
        <p:spPr/>
        <p:txBody>
          <a:bodyPr/>
          <a:lstStyle/>
          <a:p>
            <a:fld id="{AF9D9FA3-FF9C-5548-9D75-0920A06F9150}" type="slidenum">
              <a:rPr lang="sv-SE" smtClean="0"/>
              <a:t>‹#›</a:t>
            </a:fld>
            <a:endParaRPr lang="sv-SE"/>
          </a:p>
        </p:txBody>
      </p:sp>
    </p:spTree>
    <p:extLst>
      <p:ext uri="{BB962C8B-B14F-4D97-AF65-F5344CB8AC3E}">
        <p14:creationId xmlns:p14="http://schemas.microsoft.com/office/powerpoint/2010/main" val="2203346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rubrik 1">
            <a:extLst>
              <a:ext uri="{FF2B5EF4-FFF2-40B4-BE49-F238E27FC236}">
                <a16:creationId xmlns:a16="http://schemas.microsoft.com/office/drawing/2014/main" id="{B24A7411-0B9C-044F-AD4D-162E1D9F58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v-SE"/>
              <a:t>Klicka här för att ändra mall för rubrikformat</a:t>
            </a:r>
          </a:p>
        </p:txBody>
      </p:sp>
      <p:sp>
        <p:nvSpPr>
          <p:cNvPr id="3" name="Platshållare för text 2">
            <a:extLst>
              <a:ext uri="{FF2B5EF4-FFF2-40B4-BE49-F238E27FC236}">
                <a16:creationId xmlns:a16="http://schemas.microsoft.com/office/drawing/2014/main" id="{192A1ED3-52BE-E144-BD26-C85B9F8697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4" name="Platshållare för datum 3">
            <a:extLst>
              <a:ext uri="{FF2B5EF4-FFF2-40B4-BE49-F238E27FC236}">
                <a16:creationId xmlns:a16="http://schemas.microsoft.com/office/drawing/2014/main" id="{3A84F671-9E14-4E41-8DB8-73D3BD1255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2CE051-DAD6-2444-B77E-24CE065E86AF}" type="datetimeFigureOut">
              <a:rPr lang="sv-SE" smtClean="0"/>
              <a:t>2022-02-22</a:t>
            </a:fld>
            <a:endParaRPr lang="sv-SE"/>
          </a:p>
        </p:txBody>
      </p:sp>
      <p:sp>
        <p:nvSpPr>
          <p:cNvPr id="5" name="Platshållare för sidfot 4">
            <a:extLst>
              <a:ext uri="{FF2B5EF4-FFF2-40B4-BE49-F238E27FC236}">
                <a16:creationId xmlns:a16="http://schemas.microsoft.com/office/drawing/2014/main" id="{6FB0A342-06D8-CF45-85E7-D3F0057DFC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v-SE"/>
          </a:p>
        </p:txBody>
      </p:sp>
      <p:sp>
        <p:nvSpPr>
          <p:cNvPr id="6" name="Platshållare för bildnummer 5">
            <a:extLst>
              <a:ext uri="{FF2B5EF4-FFF2-40B4-BE49-F238E27FC236}">
                <a16:creationId xmlns:a16="http://schemas.microsoft.com/office/drawing/2014/main" id="{454C0D57-819B-CF40-A851-D094295367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9D9FA3-FF9C-5548-9D75-0920A06F9150}" type="slidenum">
              <a:rPr lang="sv-SE" smtClean="0"/>
              <a:t>‹#›</a:t>
            </a:fld>
            <a:endParaRPr lang="sv-SE"/>
          </a:p>
        </p:txBody>
      </p:sp>
    </p:spTree>
    <p:extLst>
      <p:ext uri="{BB962C8B-B14F-4D97-AF65-F5344CB8AC3E}">
        <p14:creationId xmlns:p14="http://schemas.microsoft.com/office/powerpoint/2010/main" val="2213751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7.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C660CD8E-1AA8-8D4B-95C3-B82B8E04CC5B}"/>
              </a:ext>
            </a:extLst>
          </p:cNvPr>
          <p:cNvPicPr>
            <a:picLocks noChangeAspect="1"/>
          </p:cNvPicPr>
          <p:nvPr/>
        </p:nvPicPr>
        <p:blipFill>
          <a:blip r:embed="rId2"/>
          <a:stretch>
            <a:fillRect/>
          </a:stretch>
        </p:blipFill>
        <p:spPr>
          <a:xfrm>
            <a:off x="-1" y="-1"/>
            <a:ext cx="12201525" cy="1114425"/>
          </a:xfrm>
          <a:prstGeom prst="rect">
            <a:avLst/>
          </a:prstGeom>
        </p:spPr>
      </p:pic>
      <p:sp>
        <p:nvSpPr>
          <p:cNvPr id="10" name="Rektangel med rundade hörn 9">
            <a:extLst>
              <a:ext uri="{FF2B5EF4-FFF2-40B4-BE49-F238E27FC236}">
                <a16:creationId xmlns:a16="http://schemas.microsoft.com/office/drawing/2014/main" id="{9197D7C9-8F43-7F4B-B072-6A70193AF82A}"/>
              </a:ext>
            </a:extLst>
          </p:cNvPr>
          <p:cNvSpPr/>
          <p:nvPr/>
        </p:nvSpPr>
        <p:spPr>
          <a:xfrm>
            <a:off x="7558088" y="1743075"/>
            <a:ext cx="4029075" cy="112871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sv-SE"/>
          </a:p>
        </p:txBody>
      </p:sp>
      <p:sp>
        <p:nvSpPr>
          <p:cNvPr id="11" name="textruta 10">
            <a:extLst>
              <a:ext uri="{FF2B5EF4-FFF2-40B4-BE49-F238E27FC236}">
                <a16:creationId xmlns:a16="http://schemas.microsoft.com/office/drawing/2014/main" id="{1AF42A2E-A382-E748-B764-418941EDA9E2}"/>
              </a:ext>
            </a:extLst>
          </p:cNvPr>
          <p:cNvSpPr txBox="1"/>
          <p:nvPr/>
        </p:nvSpPr>
        <p:spPr>
          <a:xfrm>
            <a:off x="7558088" y="1843088"/>
            <a:ext cx="4029075" cy="830997"/>
          </a:xfrm>
          <a:prstGeom prst="rect">
            <a:avLst/>
          </a:prstGeom>
          <a:noFill/>
        </p:spPr>
        <p:txBody>
          <a:bodyPr wrap="square" rtlCol="0">
            <a:spAutoFit/>
          </a:bodyPr>
          <a:lstStyle/>
          <a:p>
            <a:pPr algn="ctr"/>
            <a:r>
              <a:rPr lang="sv-SE" sz="4800" dirty="0"/>
              <a:t>BOKA RESA</a:t>
            </a:r>
          </a:p>
        </p:txBody>
      </p:sp>
      <p:sp>
        <p:nvSpPr>
          <p:cNvPr id="2" name="Rektangel med rundade hörn 1">
            <a:extLst>
              <a:ext uri="{FF2B5EF4-FFF2-40B4-BE49-F238E27FC236}">
                <a16:creationId xmlns:a16="http://schemas.microsoft.com/office/drawing/2014/main" id="{291B1EF7-CA46-154D-A6E5-D22B9077D0AF}"/>
              </a:ext>
            </a:extLst>
          </p:cNvPr>
          <p:cNvSpPr/>
          <p:nvPr/>
        </p:nvSpPr>
        <p:spPr>
          <a:xfrm>
            <a:off x="2228850" y="314325"/>
            <a:ext cx="1457325" cy="300038"/>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 name="textruta 3">
            <a:extLst>
              <a:ext uri="{FF2B5EF4-FFF2-40B4-BE49-F238E27FC236}">
                <a16:creationId xmlns:a16="http://schemas.microsoft.com/office/drawing/2014/main" id="{664BA4F2-F17C-734C-997C-48D94A6C54EC}"/>
              </a:ext>
            </a:extLst>
          </p:cNvPr>
          <p:cNvSpPr txBox="1"/>
          <p:nvPr/>
        </p:nvSpPr>
        <p:spPr>
          <a:xfrm>
            <a:off x="2371725" y="279678"/>
            <a:ext cx="8486775" cy="369332"/>
          </a:xfrm>
          <a:prstGeom prst="rect">
            <a:avLst/>
          </a:prstGeom>
          <a:noFill/>
        </p:spPr>
        <p:txBody>
          <a:bodyPr wrap="square" rtlCol="0">
            <a:spAutoFit/>
          </a:bodyPr>
          <a:lstStyle/>
          <a:p>
            <a:r>
              <a:rPr lang="sv-SE" dirty="0"/>
              <a:t>Resor	Hytt	Mat	Hotell	Evenemang</a:t>
            </a:r>
          </a:p>
        </p:txBody>
      </p:sp>
    </p:spTree>
    <p:extLst>
      <p:ext uri="{BB962C8B-B14F-4D97-AF65-F5344CB8AC3E}">
        <p14:creationId xmlns:p14="http://schemas.microsoft.com/office/powerpoint/2010/main" val="3461270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11534775" y="259080"/>
            <a:ext cx="520065" cy="4572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pic>
        <p:nvPicPr>
          <p:cNvPr id="3" name="Bildobjekt 2">
            <a:extLst>
              <a:ext uri="{FF2B5EF4-FFF2-40B4-BE49-F238E27FC236}">
                <a16:creationId xmlns:a16="http://schemas.microsoft.com/office/drawing/2014/main" id="{ABA87B1E-33EA-644B-9DD0-9B5A91FB195D}"/>
              </a:ext>
            </a:extLst>
          </p:cNvPr>
          <p:cNvPicPr>
            <a:picLocks noChangeAspect="1"/>
          </p:cNvPicPr>
          <p:nvPr/>
        </p:nvPicPr>
        <p:blipFill>
          <a:blip r:embed="rId3"/>
          <a:stretch>
            <a:fillRect/>
          </a:stretch>
        </p:blipFill>
        <p:spPr>
          <a:xfrm>
            <a:off x="3885565" y="1685924"/>
            <a:ext cx="4420870" cy="4240426"/>
          </a:xfrm>
          <a:prstGeom prst="rect">
            <a:avLst/>
          </a:prstGeom>
        </p:spPr>
      </p:pic>
    </p:spTree>
    <p:extLst>
      <p:ext uri="{BB962C8B-B14F-4D97-AF65-F5344CB8AC3E}">
        <p14:creationId xmlns:p14="http://schemas.microsoft.com/office/powerpoint/2010/main" val="2575604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3243263" y="300038"/>
            <a:ext cx="657225"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7" name="textruta 6">
            <a:extLst>
              <a:ext uri="{FF2B5EF4-FFF2-40B4-BE49-F238E27FC236}">
                <a16:creationId xmlns:a16="http://schemas.microsoft.com/office/drawing/2014/main" id="{590D8BBC-0E09-B848-A114-82A64293F790}"/>
              </a:ext>
            </a:extLst>
          </p:cNvPr>
          <p:cNvSpPr txBox="1"/>
          <p:nvPr/>
        </p:nvSpPr>
        <p:spPr>
          <a:xfrm>
            <a:off x="2857500" y="1685925"/>
            <a:ext cx="8829675" cy="4524315"/>
          </a:xfrm>
          <a:prstGeom prst="rect">
            <a:avLst/>
          </a:prstGeom>
          <a:noFill/>
        </p:spPr>
        <p:txBody>
          <a:bodyPr wrap="square" rtlCol="0">
            <a:spAutoFit/>
          </a:bodyPr>
          <a:lstStyle/>
          <a:p>
            <a:r>
              <a:rPr lang="sv-SE" dirty="0"/>
              <a:t>- </a:t>
            </a:r>
            <a:r>
              <a:rPr lang="sv-SE" b="1" u="sng" dirty="0">
                <a:solidFill>
                  <a:srgbClr val="00B0F0"/>
                </a:solidFill>
              </a:rPr>
              <a:t>Svit</a:t>
            </a:r>
            <a:r>
              <a:rPr lang="sv-SE" dirty="0"/>
              <a:t> 1 200 000 kr/person – hytt med utsikt över rymden, separat vardags- och sovrum inklusive </a:t>
            </a:r>
            <a:br>
              <a:rPr lang="sv-SE" dirty="0"/>
            </a:br>
            <a:r>
              <a:rPr lang="sv-SE" dirty="0"/>
              <a:t>dubbelsäng. Dessutom skärm med stort utbud av film, serier, musik och spel. </a:t>
            </a:r>
            <a:br>
              <a:rPr lang="sv-SE" dirty="0"/>
            </a:br>
            <a:r>
              <a:rPr lang="sv-SE" dirty="0"/>
              <a:t>Badrum med badkar/dusch och toalett. Frukost ingår i priset. </a:t>
            </a:r>
            <a:br>
              <a:rPr lang="sv-SE" dirty="0"/>
            </a:br>
            <a:endParaRPr lang="sv-SE" dirty="0"/>
          </a:p>
          <a:p>
            <a:r>
              <a:rPr lang="sv-SE" dirty="0"/>
              <a:t>- </a:t>
            </a:r>
            <a:r>
              <a:rPr lang="sv-SE" b="1" u="sng" dirty="0" err="1">
                <a:solidFill>
                  <a:srgbClr val="00B0F0"/>
                </a:solidFill>
              </a:rPr>
              <a:t>Spaceside</a:t>
            </a:r>
            <a:r>
              <a:rPr lang="sv-SE" dirty="0"/>
              <a:t> 700 000 kr/person – hytt med utsikt över rymden, dubbelsäng. Dessutom skärm med stort </a:t>
            </a:r>
            <a:br>
              <a:rPr lang="sv-SE" dirty="0"/>
            </a:br>
            <a:r>
              <a:rPr lang="sv-SE" dirty="0"/>
              <a:t>utbud av film, serier, musik och spel. Badrum med dusch och toalett. </a:t>
            </a:r>
            <a:br>
              <a:rPr lang="sv-SE" dirty="0"/>
            </a:br>
            <a:endParaRPr lang="sv-SE" dirty="0"/>
          </a:p>
          <a:p>
            <a:r>
              <a:rPr lang="sv-SE" dirty="0"/>
              <a:t>- </a:t>
            </a:r>
            <a:r>
              <a:rPr lang="sv-SE" b="1" u="sng" dirty="0">
                <a:solidFill>
                  <a:srgbClr val="00B0F0"/>
                </a:solidFill>
              </a:rPr>
              <a:t>Inside</a:t>
            </a:r>
            <a:r>
              <a:rPr lang="sv-SE" dirty="0"/>
              <a:t> 300 000 kr/person  – Insideshytt med två underbäddar som kan ändras till soffa dagtid. </a:t>
            </a:r>
            <a:br>
              <a:rPr lang="sv-SE" dirty="0"/>
            </a:br>
            <a:r>
              <a:rPr lang="sv-SE" dirty="0"/>
              <a:t>Badrum med dusch och toalett. </a:t>
            </a:r>
            <a:br>
              <a:rPr lang="sv-SE" dirty="0"/>
            </a:br>
            <a:endParaRPr lang="sv-SE" dirty="0"/>
          </a:p>
          <a:p>
            <a:r>
              <a:rPr lang="sv-SE" dirty="0"/>
              <a:t>- </a:t>
            </a:r>
            <a:r>
              <a:rPr lang="sv-SE" b="1" u="sng" dirty="0" err="1">
                <a:solidFill>
                  <a:srgbClr val="00B0F0"/>
                </a:solidFill>
              </a:rPr>
              <a:t>Economy</a:t>
            </a:r>
            <a:r>
              <a:rPr lang="sv-SE" dirty="0"/>
              <a:t> 180 000 kr/person – Insideshytt med 4 bäddar (två under- och överbäddar) där </a:t>
            </a:r>
            <a:br>
              <a:rPr lang="sv-SE" dirty="0"/>
            </a:br>
            <a:r>
              <a:rPr lang="sv-SE" dirty="0"/>
              <a:t>underbäddarna kan ändras till soffa dagtid. Dusch finns till hytten, men toaletter </a:t>
            </a:r>
            <a:br>
              <a:rPr lang="sv-SE" dirty="0"/>
            </a:br>
            <a:r>
              <a:rPr lang="sv-SE" dirty="0"/>
              <a:t>finns i korridoren. </a:t>
            </a:r>
          </a:p>
        </p:txBody>
      </p:sp>
      <p:sp>
        <p:nvSpPr>
          <p:cNvPr id="8" name="textruta 7">
            <a:extLst>
              <a:ext uri="{FF2B5EF4-FFF2-40B4-BE49-F238E27FC236}">
                <a16:creationId xmlns:a16="http://schemas.microsoft.com/office/drawing/2014/main" id="{6FC31D48-E133-0247-899A-486E8F084609}"/>
              </a:ext>
            </a:extLst>
          </p:cNvPr>
          <p:cNvSpPr txBox="1"/>
          <p:nvPr/>
        </p:nvSpPr>
        <p:spPr>
          <a:xfrm>
            <a:off x="2871788" y="1208365"/>
            <a:ext cx="7586662" cy="369332"/>
          </a:xfrm>
          <a:prstGeom prst="rect">
            <a:avLst/>
          </a:prstGeom>
          <a:noFill/>
        </p:spPr>
        <p:txBody>
          <a:bodyPr wrap="square" rtlCol="0">
            <a:spAutoFit/>
          </a:bodyPr>
          <a:lstStyle/>
          <a:p>
            <a:pPr algn="ctr"/>
            <a:r>
              <a:rPr lang="sv-SE" b="1" dirty="0">
                <a:solidFill>
                  <a:schemeClr val="tx2"/>
                </a:solidFill>
              </a:rPr>
              <a:t>HYTTALTERNATIV</a:t>
            </a:r>
          </a:p>
        </p:txBody>
      </p:sp>
      <p:sp>
        <p:nvSpPr>
          <p:cNvPr id="10" name="Rektangel med rundade hörn 9">
            <a:extLst>
              <a:ext uri="{FF2B5EF4-FFF2-40B4-BE49-F238E27FC236}">
                <a16:creationId xmlns:a16="http://schemas.microsoft.com/office/drawing/2014/main" id="{BD1893EB-994B-2344-974E-C170BCFFDDAF}"/>
              </a:ext>
            </a:extLst>
          </p:cNvPr>
          <p:cNvSpPr/>
          <p:nvPr/>
        </p:nvSpPr>
        <p:spPr>
          <a:xfrm>
            <a:off x="504824" y="1391958"/>
            <a:ext cx="1107281" cy="102869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sv-SE"/>
          </a:p>
        </p:txBody>
      </p:sp>
      <p:sp>
        <p:nvSpPr>
          <p:cNvPr id="11" name="Rektangel med rundade hörn 10">
            <a:extLst>
              <a:ext uri="{FF2B5EF4-FFF2-40B4-BE49-F238E27FC236}">
                <a16:creationId xmlns:a16="http://schemas.microsoft.com/office/drawing/2014/main" id="{D0A6C787-CA8F-9645-AEE5-33C730D0318C}"/>
              </a:ext>
            </a:extLst>
          </p:cNvPr>
          <p:cNvSpPr/>
          <p:nvPr/>
        </p:nvSpPr>
        <p:spPr>
          <a:xfrm>
            <a:off x="504825" y="2712477"/>
            <a:ext cx="1107281" cy="102869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sv-SE"/>
          </a:p>
        </p:txBody>
      </p:sp>
      <p:sp>
        <p:nvSpPr>
          <p:cNvPr id="12" name="Rektangel med rundade hörn 11">
            <a:extLst>
              <a:ext uri="{FF2B5EF4-FFF2-40B4-BE49-F238E27FC236}">
                <a16:creationId xmlns:a16="http://schemas.microsoft.com/office/drawing/2014/main" id="{CBF6A20D-F98A-E54A-8F05-1EA0833B48C8}"/>
              </a:ext>
            </a:extLst>
          </p:cNvPr>
          <p:cNvSpPr/>
          <p:nvPr/>
        </p:nvSpPr>
        <p:spPr>
          <a:xfrm>
            <a:off x="504823" y="4024778"/>
            <a:ext cx="1107281" cy="102869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sv-SE"/>
          </a:p>
        </p:txBody>
      </p:sp>
      <p:sp>
        <p:nvSpPr>
          <p:cNvPr id="13" name="Rektangel med rundade hörn 12">
            <a:extLst>
              <a:ext uri="{FF2B5EF4-FFF2-40B4-BE49-F238E27FC236}">
                <a16:creationId xmlns:a16="http://schemas.microsoft.com/office/drawing/2014/main" id="{FBC2571E-33E6-DE45-920B-FAA81C2A0C8C}"/>
              </a:ext>
            </a:extLst>
          </p:cNvPr>
          <p:cNvSpPr/>
          <p:nvPr/>
        </p:nvSpPr>
        <p:spPr>
          <a:xfrm>
            <a:off x="504822" y="5337079"/>
            <a:ext cx="1107281" cy="102869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sv-SE"/>
          </a:p>
        </p:txBody>
      </p:sp>
      <p:sp>
        <p:nvSpPr>
          <p:cNvPr id="14" name="textruta 13">
            <a:extLst>
              <a:ext uri="{FF2B5EF4-FFF2-40B4-BE49-F238E27FC236}">
                <a16:creationId xmlns:a16="http://schemas.microsoft.com/office/drawing/2014/main" id="{10C263E5-4BA5-0F48-AC80-40A786EEA861}"/>
              </a:ext>
            </a:extLst>
          </p:cNvPr>
          <p:cNvSpPr txBox="1"/>
          <p:nvPr/>
        </p:nvSpPr>
        <p:spPr>
          <a:xfrm>
            <a:off x="504822" y="1574924"/>
            <a:ext cx="1107281" cy="646331"/>
          </a:xfrm>
          <a:prstGeom prst="rect">
            <a:avLst/>
          </a:prstGeom>
          <a:noFill/>
        </p:spPr>
        <p:txBody>
          <a:bodyPr wrap="square" rtlCol="0">
            <a:spAutoFit/>
          </a:bodyPr>
          <a:lstStyle/>
          <a:p>
            <a:pPr algn="ctr"/>
            <a:r>
              <a:rPr lang="sv-SE" dirty="0"/>
              <a:t>INFOGA BILD</a:t>
            </a:r>
          </a:p>
        </p:txBody>
      </p:sp>
      <p:sp>
        <p:nvSpPr>
          <p:cNvPr id="15" name="textruta 14">
            <a:extLst>
              <a:ext uri="{FF2B5EF4-FFF2-40B4-BE49-F238E27FC236}">
                <a16:creationId xmlns:a16="http://schemas.microsoft.com/office/drawing/2014/main" id="{CE1E5F58-E435-E24D-B39C-9734C711E066}"/>
              </a:ext>
            </a:extLst>
          </p:cNvPr>
          <p:cNvSpPr txBox="1"/>
          <p:nvPr/>
        </p:nvSpPr>
        <p:spPr>
          <a:xfrm>
            <a:off x="473862" y="2911879"/>
            <a:ext cx="1107281" cy="646331"/>
          </a:xfrm>
          <a:prstGeom prst="rect">
            <a:avLst/>
          </a:prstGeom>
          <a:noFill/>
        </p:spPr>
        <p:txBody>
          <a:bodyPr wrap="square" rtlCol="0">
            <a:spAutoFit/>
          </a:bodyPr>
          <a:lstStyle/>
          <a:p>
            <a:pPr algn="ctr"/>
            <a:r>
              <a:rPr lang="sv-SE" dirty="0"/>
              <a:t>INFOGA BILD</a:t>
            </a:r>
          </a:p>
        </p:txBody>
      </p:sp>
      <p:sp>
        <p:nvSpPr>
          <p:cNvPr id="16" name="textruta 15">
            <a:extLst>
              <a:ext uri="{FF2B5EF4-FFF2-40B4-BE49-F238E27FC236}">
                <a16:creationId xmlns:a16="http://schemas.microsoft.com/office/drawing/2014/main" id="{111F62CB-8605-3D4F-B61B-DE315AB8E396}"/>
              </a:ext>
            </a:extLst>
          </p:cNvPr>
          <p:cNvSpPr txBox="1"/>
          <p:nvPr/>
        </p:nvSpPr>
        <p:spPr>
          <a:xfrm>
            <a:off x="473861" y="4207744"/>
            <a:ext cx="1107281" cy="646331"/>
          </a:xfrm>
          <a:prstGeom prst="rect">
            <a:avLst/>
          </a:prstGeom>
          <a:noFill/>
        </p:spPr>
        <p:txBody>
          <a:bodyPr wrap="square" rtlCol="0">
            <a:spAutoFit/>
          </a:bodyPr>
          <a:lstStyle/>
          <a:p>
            <a:pPr algn="ctr"/>
            <a:r>
              <a:rPr lang="sv-SE" dirty="0"/>
              <a:t>INFOGA BILD</a:t>
            </a:r>
          </a:p>
        </p:txBody>
      </p:sp>
      <p:sp>
        <p:nvSpPr>
          <p:cNvPr id="17" name="textruta 16">
            <a:extLst>
              <a:ext uri="{FF2B5EF4-FFF2-40B4-BE49-F238E27FC236}">
                <a16:creationId xmlns:a16="http://schemas.microsoft.com/office/drawing/2014/main" id="{087253CF-5E4B-4D45-9BC7-600A165C91C5}"/>
              </a:ext>
            </a:extLst>
          </p:cNvPr>
          <p:cNvSpPr txBox="1"/>
          <p:nvPr/>
        </p:nvSpPr>
        <p:spPr>
          <a:xfrm>
            <a:off x="469090" y="5553539"/>
            <a:ext cx="1107281" cy="646331"/>
          </a:xfrm>
          <a:prstGeom prst="rect">
            <a:avLst/>
          </a:prstGeom>
          <a:noFill/>
        </p:spPr>
        <p:txBody>
          <a:bodyPr wrap="square" rtlCol="0">
            <a:spAutoFit/>
          </a:bodyPr>
          <a:lstStyle/>
          <a:p>
            <a:pPr algn="ctr"/>
            <a:r>
              <a:rPr lang="sv-SE" dirty="0"/>
              <a:t>INFOGA BILD</a:t>
            </a:r>
          </a:p>
        </p:txBody>
      </p:sp>
      <p:sp>
        <p:nvSpPr>
          <p:cNvPr id="18" name="Rektangel med rundade hörn 17">
            <a:extLst>
              <a:ext uri="{FF2B5EF4-FFF2-40B4-BE49-F238E27FC236}">
                <a16:creationId xmlns:a16="http://schemas.microsoft.com/office/drawing/2014/main" id="{5254D795-F577-0B4E-94AB-20229E01912A}"/>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Tree>
    <p:extLst>
      <p:ext uri="{BB962C8B-B14F-4D97-AF65-F5344CB8AC3E}">
        <p14:creationId xmlns:p14="http://schemas.microsoft.com/office/powerpoint/2010/main" val="2484076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3236991" y="255448"/>
            <a:ext cx="657225"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8" name="textruta 7">
            <a:extLst>
              <a:ext uri="{FF2B5EF4-FFF2-40B4-BE49-F238E27FC236}">
                <a16:creationId xmlns:a16="http://schemas.microsoft.com/office/drawing/2014/main" id="{6FC31D48-E133-0247-899A-486E8F084609}"/>
              </a:ext>
            </a:extLst>
          </p:cNvPr>
          <p:cNvSpPr txBox="1"/>
          <p:nvPr/>
        </p:nvSpPr>
        <p:spPr>
          <a:xfrm>
            <a:off x="0" y="1160587"/>
            <a:ext cx="12192000" cy="369332"/>
          </a:xfrm>
          <a:prstGeom prst="rect">
            <a:avLst/>
          </a:prstGeom>
          <a:noFill/>
        </p:spPr>
        <p:txBody>
          <a:bodyPr wrap="square" rtlCol="0">
            <a:spAutoFit/>
          </a:bodyPr>
          <a:lstStyle/>
          <a:p>
            <a:pPr algn="ctr"/>
            <a:r>
              <a:rPr lang="sv-SE" b="1" dirty="0">
                <a:solidFill>
                  <a:schemeClr val="tx2"/>
                </a:solidFill>
              </a:rPr>
              <a:t>BOKA HYTT</a:t>
            </a:r>
          </a:p>
        </p:txBody>
      </p:sp>
      <p:sp>
        <p:nvSpPr>
          <p:cNvPr id="24" name="Rektangel med rundade hörn 23">
            <a:extLst>
              <a:ext uri="{FF2B5EF4-FFF2-40B4-BE49-F238E27FC236}">
                <a16:creationId xmlns:a16="http://schemas.microsoft.com/office/drawing/2014/main" id="{83ACE822-69D0-BD4B-9483-C677CE832E7E}"/>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
        <p:nvSpPr>
          <p:cNvPr id="4" name="Rektangel med rundade hörn 3">
            <a:extLst>
              <a:ext uri="{FF2B5EF4-FFF2-40B4-BE49-F238E27FC236}">
                <a16:creationId xmlns:a16="http://schemas.microsoft.com/office/drawing/2014/main" id="{2907E39F-57C4-E04E-BEA1-2C9D3B575B89}"/>
              </a:ext>
            </a:extLst>
          </p:cNvPr>
          <p:cNvSpPr/>
          <p:nvPr/>
        </p:nvSpPr>
        <p:spPr>
          <a:xfrm>
            <a:off x="4770225" y="1590368"/>
            <a:ext cx="2651550" cy="9298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SVIT </a:t>
            </a:r>
          </a:p>
          <a:p>
            <a:pPr algn="ctr"/>
            <a:r>
              <a:rPr lang="sv-SE" dirty="0"/>
              <a:t>1 200 000 :-</a:t>
            </a:r>
          </a:p>
        </p:txBody>
      </p:sp>
      <p:sp>
        <p:nvSpPr>
          <p:cNvPr id="13" name="Rektangel med rundade hörn 12">
            <a:extLst>
              <a:ext uri="{FF2B5EF4-FFF2-40B4-BE49-F238E27FC236}">
                <a16:creationId xmlns:a16="http://schemas.microsoft.com/office/drawing/2014/main" id="{08C8CD50-D911-7242-B25E-0C45DA900802}"/>
              </a:ext>
            </a:extLst>
          </p:cNvPr>
          <p:cNvSpPr/>
          <p:nvPr/>
        </p:nvSpPr>
        <p:spPr>
          <a:xfrm>
            <a:off x="4770225" y="2624155"/>
            <a:ext cx="2651550" cy="92980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err="1"/>
              <a:t>Spaceside</a:t>
            </a:r>
            <a:endParaRPr lang="sv-SE" dirty="0"/>
          </a:p>
          <a:p>
            <a:pPr algn="ctr"/>
            <a:r>
              <a:rPr lang="sv-SE" dirty="0"/>
              <a:t>700 000 :-</a:t>
            </a:r>
          </a:p>
        </p:txBody>
      </p:sp>
      <p:sp>
        <p:nvSpPr>
          <p:cNvPr id="15" name="Rektangel med rundade hörn 14">
            <a:extLst>
              <a:ext uri="{FF2B5EF4-FFF2-40B4-BE49-F238E27FC236}">
                <a16:creationId xmlns:a16="http://schemas.microsoft.com/office/drawing/2014/main" id="{261428EE-F5B8-DE4B-808A-CAEEDCF44D5A}"/>
              </a:ext>
            </a:extLst>
          </p:cNvPr>
          <p:cNvSpPr/>
          <p:nvPr/>
        </p:nvSpPr>
        <p:spPr>
          <a:xfrm>
            <a:off x="4770225" y="3657942"/>
            <a:ext cx="2651550" cy="92980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Inside</a:t>
            </a:r>
          </a:p>
          <a:p>
            <a:pPr algn="ctr"/>
            <a:r>
              <a:rPr lang="sv-SE" dirty="0"/>
              <a:t>300 000 :-</a:t>
            </a:r>
          </a:p>
        </p:txBody>
      </p:sp>
      <p:sp>
        <p:nvSpPr>
          <p:cNvPr id="16" name="Rektangel med rundade hörn 15">
            <a:extLst>
              <a:ext uri="{FF2B5EF4-FFF2-40B4-BE49-F238E27FC236}">
                <a16:creationId xmlns:a16="http://schemas.microsoft.com/office/drawing/2014/main" id="{B4919F7E-6906-C948-B52A-2269DB2BDC46}"/>
              </a:ext>
            </a:extLst>
          </p:cNvPr>
          <p:cNvSpPr/>
          <p:nvPr/>
        </p:nvSpPr>
        <p:spPr>
          <a:xfrm>
            <a:off x="4786313" y="4686153"/>
            <a:ext cx="2651550" cy="92980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err="1"/>
              <a:t>Economy</a:t>
            </a:r>
            <a:endParaRPr lang="sv-SE" dirty="0"/>
          </a:p>
          <a:p>
            <a:pPr algn="ctr"/>
            <a:r>
              <a:rPr lang="sv-SE" dirty="0"/>
              <a:t>180 000 :-</a:t>
            </a:r>
          </a:p>
        </p:txBody>
      </p:sp>
      <p:sp>
        <p:nvSpPr>
          <p:cNvPr id="11" name="Rektangel 10">
            <a:extLst>
              <a:ext uri="{FF2B5EF4-FFF2-40B4-BE49-F238E27FC236}">
                <a16:creationId xmlns:a16="http://schemas.microsoft.com/office/drawing/2014/main" id="{FAED6E49-5D72-C241-B850-5756749C984A}"/>
              </a:ext>
            </a:extLst>
          </p:cNvPr>
          <p:cNvSpPr/>
          <p:nvPr/>
        </p:nvSpPr>
        <p:spPr>
          <a:xfrm>
            <a:off x="7727795" y="1865701"/>
            <a:ext cx="390293" cy="379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400" dirty="0"/>
              <a:t>x3</a:t>
            </a:r>
          </a:p>
        </p:txBody>
      </p:sp>
      <p:sp>
        <p:nvSpPr>
          <p:cNvPr id="20" name="Rektangel 19">
            <a:extLst>
              <a:ext uri="{FF2B5EF4-FFF2-40B4-BE49-F238E27FC236}">
                <a16:creationId xmlns:a16="http://schemas.microsoft.com/office/drawing/2014/main" id="{1FE0CF76-6CA2-9443-A01C-A47BD1AE3AA9}"/>
              </a:ext>
            </a:extLst>
          </p:cNvPr>
          <p:cNvSpPr/>
          <p:nvPr/>
        </p:nvSpPr>
        <p:spPr>
          <a:xfrm>
            <a:off x="7727794" y="6377156"/>
            <a:ext cx="390293" cy="379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400" dirty="0"/>
              <a:t>x3</a:t>
            </a:r>
          </a:p>
        </p:txBody>
      </p:sp>
      <p:sp>
        <p:nvSpPr>
          <p:cNvPr id="12" name="textruta 11">
            <a:extLst>
              <a:ext uri="{FF2B5EF4-FFF2-40B4-BE49-F238E27FC236}">
                <a16:creationId xmlns:a16="http://schemas.microsoft.com/office/drawing/2014/main" id="{AFB5E614-0488-D84F-9108-DB9074A63851}"/>
              </a:ext>
            </a:extLst>
          </p:cNvPr>
          <p:cNvSpPr txBox="1"/>
          <p:nvPr/>
        </p:nvSpPr>
        <p:spPr>
          <a:xfrm>
            <a:off x="8274205" y="6377156"/>
            <a:ext cx="2230244" cy="369332"/>
          </a:xfrm>
          <a:prstGeom prst="rect">
            <a:avLst/>
          </a:prstGeom>
          <a:noFill/>
        </p:spPr>
        <p:txBody>
          <a:bodyPr wrap="square" rtlCol="0">
            <a:spAutoFit/>
          </a:bodyPr>
          <a:lstStyle/>
          <a:p>
            <a:r>
              <a:rPr lang="sv-SE" dirty="0"/>
              <a:t>SVIT: 3 600 000</a:t>
            </a:r>
          </a:p>
        </p:txBody>
      </p:sp>
      <p:pic>
        <p:nvPicPr>
          <p:cNvPr id="19" name="Bild 18" descr="Märke 1 kontur">
            <a:extLst>
              <a:ext uri="{FF2B5EF4-FFF2-40B4-BE49-F238E27FC236}">
                <a16:creationId xmlns:a16="http://schemas.microsoft.com/office/drawing/2014/main" id="{5CD95093-7E6D-9E44-B8A8-1BE3C977147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56472" y="455473"/>
            <a:ext cx="369332" cy="369332"/>
          </a:xfrm>
          <a:prstGeom prst="rect">
            <a:avLst/>
          </a:prstGeom>
        </p:spPr>
      </p:pic>
    </p:spTree>
    <p:extLst>
      <p:ext uri="{BB962C8B-B14F-4D97-AF65-F5344CB8AC3E}">
        <p14:creationId xmlns:p14="http://schemas.microsoft.com/office/powerpoint/2010/main" val="221543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4129088" y="265391"/>
            <a:ext cx="657225"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8" name="textruta 7">
            <a:extLst>
              <a:ext uri="{FF2B5EF4-FFF2-40B4-BE49-F238E27FC236}">
                <a16:creationId xmlns:a16="http://schemas.microsoft.com/office/drawing/2014/main" id="{6FC31D48-E133-0247-899A-486E8F084609}"/>
              </a:ext>
            </a:extLst>
          </p:cNvPr>
          <p:cNvSpPr txBox="1"/>
          <p:nvPr/>
        </p:nvSpPr>
        <p:spPr>
          <a:xfrm>
            <a:off x="0" y="1160587"/>
            <a:ext cx="12192000" cy="369332"/>
          </a:xfrm>
          <a:prstGeom prst="rect">
            <a:avLst/>
          </a:prstGeom>
          <a:noFill/>
        </p:spPr>
        <p:txBody>
          <a:bodyPr wrap="square" rtlCol="0">
            <a:spAutoFit/>
          </a:bodyPr>
          <a:lstStyle/>
          <a:p>
            <a:pPr algn="ctr"/>
            <a:r>
              <a:rPr lang="sv-SE" b="1" dirty="0">
                <a:solidFill>
                  <a:schemeClr val="tx2"/>
                </a:solidFill>
              </a:rPr>
              <a:t>MATPAKET</a:t>
            </a:r>
          </a:p>
        </p:txBody>
      </p:sp>
      <p:sp>
        <p:nvSpPr>
          <p:cNvPr id="2" name="Rektangel med rundade hörn 1">
            <a:extLst>
              <a:ext uri="{FF2B5EF4-FFF2-40B4-BE49-F238E27FC236}">
                <a16:creationId xmlns:a16="http://schemas.microsoft.com/office/drawing/2014/main" id="{1AF80DAD-54D2-E948-900A-BB0D898C1286}"/>
              </a:ext>
            </a:extLst>
          </p:cNvPr>
          <p:cNvSpPr/>
          <p:nvPr/>
        </p:nvSpPr>
        <p:spPr>
          <a:xfrm>
            <a:off x="1137425" y="1529918"/>
            <a:ext cx="2386361" cy="903249"/>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solidFill>
                  <a:schemeClr val="tx1"/>
                </a:solidFill>
              </a:rPr>
              <a:t>BUDGET</a:t>
            </a:r>
          </a:p>
        </p:txBody>
      </p:sp>
      <p:sp>
        <p:nvSpPr>
          <p:cNvPr id="14" name="Rektangel med rundade hörn 13">
            <a:extLst>
              <a:ext uri="{FF2B5EF4-FFF2-40B4-BE49-F238E27FC236}">
                <a16:creationId xmlns:a16="http://schemas.microsoft.com/office/drawing/2014/main" id="{22DB991A-EF3D-D540-A09C-F9AFA0527D77}"/>
              </a:ext>
            </a:extLst>
          </p:cNvPr>
          <p:cNvSpPr/>
          <p:nvPr/>
        </p:nvSpPr>
        <p:spPr>
          <a:xfrm>
            <a:off x="4786313" y="1529919"/>
            <a:ext cx="2386361" cy="903249"/>
          </a:xfrm>
          <a:prstGeom prst="roundRect">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solidFill>
                  <a:schemeClr val="tx1"/>
                </a:solidFill>
              </a:rPr>
              <a:t>MELLAN</a:t>
            </a:r>
          </a:p>
        </p:txBody>
      </p:sp>
      <p:sp>
        <p:nvSpPr>
          <p:cNvPr id="18" name="Rektangel med rundade hörn 17">
            <a:extLst>
              <a:ext uri="{FF2B5EF4-FFF2-40B4-BE49-F238E27FC236}">
                <a16:creationId xmlns:a16="http://schemas.microsoft.com/office/drawing/2014/main" id="{74587923-88A0-5E43-B954-932FEBAC25B7}"/>
              </a:ext>
            </a:extLst>
          </p:cNvPr>
          <p:cNvSpPr/>
          <p:nvPr/>
        </p:nvSpPr>
        <p:spPr>
          <a:xfrm>
            <a:off x="8668214" y="1529919"/>
            <a:ext cx="2386361" cy="903249"/>
          </a:xfrm>
          <a:prstGeom prst="roundRect">
            <a:avLst/>
          </a:prstGeom>
          <a:solidFill>
            <a:schemeClr val="accent4">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solidFill>
                  <a:schemeClr val="tx1"/>
                </a:solidFill>
              </a:rPr>
              <a:t>LYX</a:t>
            </a:r>
          </a:p>
        </p:txBody>
      </p:sp>
      <p:sp>
        <p:nvSpPr>
          <p:cNvPr id="3" name="textruta 2">
            <a:extLst>
              <a:ext uri="{FF2B5EF4-FFF2-40B4-BE49-F238E27FC236}">
                <a16:creationId xmlns:a16="http://schemas.microsoft.com/office/drawing/2014/main" id="{312992B7-F947-2642-8E31-394E80F7F17F}"/>
              </a:ext>
            </a:extLst>
          </p:cNvPr>
          <p:cNvSpPr txBox="1"/>
          <p:nvPr/>
        </p:nvSpPr>
        <p:spPr>
          <a:xfrm>
            <a:off x="761070" y="2598234"/>
            <a:ext cx="3139069" cy="2893100"/>
          </a:xfrm>
          <a:prstGeom prst="rect">
            <a:avLst/>
          </a:prstGeom>
          <a:noFill/>
        </p:spPr>
        <p:txBody>
          <a:bodyPr wrap="square" rtlCol="0">
            <a:spAutoFit/>
          </a:bodyPr>
          <a:lstStyle/>
          <a:p>
            <a:pPr algn="ctr"/>
            <a:r>
              <a:rPr lang="sv-SE" sz="1400" b="1" u="sng" dirty="0"/>
              <a:t>Budget 1 - 27 000 kr/</a:t>
            </a:r>
            <a:r>
              <a:rPr lang="sv-SE" sz="1400" b="1" u="sng" dirty="0" err="1"/>
              <a:t>pers</a:t>
            </a:r>
            <a:r>
              <a:rPr lang="sv-SE" sz="1400" b="1" u="sng" dirty="0"/>
              <a:t> </a:t>
            </a:r>
            <a:br>
              <a:rPr lang="sv-SE" sz="1400" dirty="0"/>
            </a:br>
            <a:r>
              <a:rPr lang="sv-SE" sz="1400" dirty="0"/>
              <a:t>Samtliga måltider under resan intas på </a:t>
            </a:r>
            <a:r>
              <a:rPr lang="sv-SE" sz="1400" dirty="0" err="1"/>
              <a:t>MarsDonalds</a:t>
            </a:r>
            <a:r>
              <a:rPr lang="sv-SE" sz="1400" dirty="0"/>
              <a:t>.</a:t>
            </a:r>
          </a:p>
          <a:p>
            <a:pPr algn="ctr"/>
            <a:r>
              <a:rPr lang="sv-SE" sz="1400" dirty="0"/>
              <a:t> </a:t>
            </a:r>
            <a:br>
              <a:rPr lang="sv-SE" sz="1400" dirty="0"/>
            </a:br>
            <a:r>
              <a:rPr lang="sv-SE" sz="1400" b="1" u="sng" dirty="0"/>
              <a:t>Budget 2 - 40 000 kr/</a:t>
            </a:r>
            <a:r>
              <a:rPr lang="sv-SE" sz="1400" b="1" u="sng" dirty="0" err="1"/>
              <a:t>pers</a:t>
            </a:r>
            <a:r>
              <a:rPr lang="sv-SE" sz="1400" b="1" u="sng" dirty="0"/>
              <a:t> </a:t>
            </a:r>
            <a:br>
              <a:rPr lang="sv-SE" sz="1400" dirty="0"/>
            </a:br>
            <a:r>
              <a:rPr lang="sv-SE" sz="1400" dirty="0"/>
              <a:t>All frukost och lunch intas på </a:t>
            </a:r>
            <a:r>
              <a:rPr lang="sv-SE" sz="1400" dirty="0" err="1"/>
              <a:t>MarsDonalds</a:t>
            </a:r>
            <a:r>
              <a:rPr lang="sv-SE" sz="1400" dirty="0"/>
              <a:t> medan mellanmål och middagarna intas på </a:t>
            </a:r>
            <a:br>
              <a:rPr lang="sv-SE" sz="1400" dirty="0"/>
            </a:br>
            <a:r>
              <a:rPr lang="sv-SE" sz="1400" dirty="0"/>
              <a:t>Marsian Buffé. </a:t>
            </a:r>
          </a:p>
          <a:p>
            <a:pPr algn="ctr"/>
            <a:br>
              <a:rPr lang="sv-SE" sz="1400" dirty="0"/>
            </a:br>
            <a:r>
              <a:rPr lang="sv-SE" sz="1400" b="1" u="sng" dirty="0"/>
              <a:t>Budget 3 - 54 000 kr/</a:t>
            </a:r>
            <a:r>
              <a:rPr lang="sv-SE" sz="1400" b="1" u="sng" dirty="0" err="1"/>
              <a:t>pers</a:t>
            </a:r>
            <a:r>
              <a:rPr lang="sv-SE" sz="1400" b="1" u="sng" dirty="0"/>
              <a:t> </a:t>
            </a:r>
            <a:br>
              <a:rPr lang="sv-SE" sz="1400" dirty="0"/>
            </a:br>
            <a:r>
              <a:rPr lang="sv-SE" sz="1400" dirty="0"/>
              <a:t>Samtliga måltider under resan intas på Marsian Buffé. </a:t>
            </a:r>
          </a:p>
        </p:txBody>
      </p:sp>
      <p:sp>
        <p:nvSpPr>
          <p:cNvPr id="21" name="textruta 20">
            <a:extLst>
              <a:ext uri="{FF2B5EF4-FFF2-40B4-BE49-F238E27FC236}">
                <a16:creationId xmlns:a16="http://schemas.microsoft.com/office/drawing/2014/main" id="{B76FA31F-2A79-9245-BE29-81244945BED4}"/>
              </a:ext>
            </a:extLst>
          </p:cNvPr>
          <p:cNvSpPr txBox="1"/>
          <p:nvPr/>
        </p:nvSpPr>
        <p:spPr>
          <a:xfrm>
            <a:off x="4409958" y="2598234"/>
            <a:ext cx="3139069" cy="2893100"/>
          </a:xfrm>
          <a:prstGeom prst="rect">
            <a:avLst/>
          </a:prstGeom>
          <a:noFill/>
        </p:spPr>
        <p:txBody>
          <a:bodyPr wrap="square" rtlCol="0">
            <a:spAutoFit/>
          </a:bodyPr>
          <a:lstStyle/>
          <a:p>
            <a:pPr algn="ctr"/>
            <a:r>
              <a:rPr lang="sv-SE" sz="1400" b="1" u="sng" dirty="0"/>
              <a:t>Mellan 1 - 76 000 kr/</a:t>
            </a:r>
            <a:r>
              <a:rPr lang="sv-SE" sz="1400" b="1" u="sng" dirty="0" err="1"/>
              <a:t>pers</a:t>
            </a:r>
            <a:r>
              <a:rPr lang="sv-SE" sz="1400" b="1" u="sng" dirty="0"/>
              <a:t> </a:t>
            </a:r>
            <a:br>
              <a:rPr lang="sv-SE" sz="1400" dirty="0"/>
            </a:br>
            <a:r>
              <a:rPr lang="sv-SE" sz="1400" dirty="0"/>
              <a:t>All frukost intas på </a:t>
            </a:r>
            <a:r>
              <a:rPr lang="sv-SE" sz="1400" dirty="0" err="1"/>
              <a:t>MarsDonalds</a:t>
            </a:r>
            <a:r>
              <a:rPr lang="sv-SE" sz="1400" dirty="0"/>
              <a:t>, mellanmål och lunch på Marsian Buffé medan </a:t>
            </a:r>
            <a:br>
              <a:rPr lang="sv-SE" sz="1400" dirty="0"/>
            </a:br>
            <a:r>
              <a:rPr lang="sv-SE" sz="1400" dirty="0"/>
              <a:t>middagarna intas på Tellus </a:t>
            </a:r>
            <a:r>
              <a:rPr lang="sv-SE" sz="1400" dirty="0" err="1"/>
              <a:t>Home</a:t>
            </a:r>
            <a:r>
              <a:rPr lang="sv-SE" sz="1400" dirty="0"/>
              <a:t>. </a:t>
            </a:r>
          </a:p>
          <a:p>
            <a:pPr algn="ctr"/>
            <a:br>
              <a:rPr lang="sv-SE" sz="1400" dirty="0"/>
            </a:br>
            <a:r>
              <a:rPr lang="sv-SE" sz="1400" b="1" u="sng" dirty="0"/>
              <a:t>Mellan 2 - 90 000 kr/</a:t>
            </a:r>
            <a:r>
              <a:rPr lang="sv-SE" sz="1400" b="1" u="sng" dirty="0" err="1"/>
              <a:t>pers</a:t>
            </a:r>
            <a:br>
              <a:rPr lang="sv-SE" sz="1400" dirty="0"/>
            </a:br>
            <a:r>
              <a:rPr lang="sv-SE" sz="1400" dirty="0"/>
              <a:t>All måltider förutom middag intas på Marsian Buffé. Middagarna intas på Tellus </a:t>
            </a:r>
            <a:r>
              <a:rPr lang="sv-SE" sz="1400" dirty="0" err="1"/>
              <a:t>Home</a:t>
            </a:r>
            <a:r>
              <a:rPr lang="sv-SE" sz="1400" dirty="0"/>
              <a:t>. </a:t>
            </a:r>
          </a:p>
          <a:p>
            <a:pPr algn="ctr"/>
            <a:br>
              <a:rPr lang="sv-SE" sz="1400" dirty="0"/>
            </a:br>
            <a:r>
              <a:rPr lang="sv-SE" sz="1400" b="1" u="sng" dirty="0"/>
              <a:t>Mellan 3 - 100 000 kr/</a:t>
            </a:r>
            <a:r>
              <a:rPr lang="sv-SE" sz="1400" b="1" u="sng" dirty="0" err="1"/>
              <a:t>pers</a:t>
            </a:r>
            <a:r>
              <a:rPr lang="sv-SE" sz="1400" b="1" u="sng" dirty="0"/>
              <a:t> </a:t>
            </a:r>
            <a:br>
              <a:rPr lang="sv-SE" sz="1400" dirty="0"/>
            </a:br>
            <a:r>
              <a:rPr lang="sv-SE" sz="1400" dirty="0"/>
              <a:t>Samtliga måltider intas på Tellus </a:t>
            </a:r>
            <a:r>
              <a:rPr lang="sv-SE" sz="1400" dirty="0" err="1"/>
              <a:t>Home</a:t>
            </a:r>
            <a:r>
              <a:rPr lang="sv-SE" sz="1400" dirty="0"/>
              <a:t>. </a:t>
            </a:r>
          </a:p>
        </p:txBody>
      </p:sp>
      <p:sp>
        <p:nvSpPr>
          <p:cNvPr id="22" name="textruta 21">
            <a:extLst>
              <a:ext uri="{FF2B5EF4-FFF2-40B4-BE49-F238E27FC236}">
                <a16:creationId xmlns:a16="http://schemas.microsoft.com/office/drawing/2014/main" id="{0762E5D3-33B5-4449-91DF-1E751EE525E5}"/>
              </a:ext>
            </a:extLst>
          </p:cNvPr>
          <p:cNvSpPr txBox="1"/>
          <p:nvPr/>
        </p:nvSpPr>
        <p:spPr>
          <a:xfrm>
            <a:off x="8291859" y="2598233"/>
            <a:ext cx="3139069" cy="3323987"/>
          </a:xfrm>
          <a:prstGeom prst="rect">
            <a:avLst/>
          </a:prstGeom>
          <a:noFill/>
        </p:spPr>
        <p:txBody>
          <a:bodyPr wrap="square" rtlCol="0">
            <a:spAutoFit/>
          </a:bodyPr>
          <a:lstStyle/>
          <a:p>
            <a:pPr algn="ctr"/>
            <a:r>
              <a:rPr lang="sv-SE" sz="1400" b="1" u="sng" dirty="0"/>
              <a:t>Lyx 1 - 120 000 kr/</a:t>
            </a:r>
            <a:r>
              <a:rPr lang="sv-SE" sz="1400" b="1" u="sng" dirty="0" err="1"/>
              <a:t>pers</a:t>
            </a:r>
            <a:r>
              <a:rPr lang="sv-SE" sz="1400" b="1" u="sng" dirty="0"/>
              <a:t> </a:t>
            </a:r>
            <a:br>
              <a:rPr lang="sv-SE" sz="1400" dirty="0"/>
            </a:br>
            <a:r>
              <a:rPr lang="sv-SE" sz="1400" dirty="0"/>
              <a:t>All måltider förutom middag intas på Tellus </a:t>
            </a:r>
            <a:r>
              <a:rPr lang="sv-SE" sz="1400" dirty="0" err="1"/>
              <a:t>Home</a:t>
            </a:r>
            <a:r>
              <a:rPr lang="sv-SE" sz="1400" dirty="0"/>
              <a:t> medan middagarna intas på </a:t>
            </a:r>
            <a:br>
              <a:rPr lang="sv-SE" sz="1400" dirty="0"/>
            </a:br>
            <a:r>
              <a:rPr lang="sv-SE" sz="1400" dirty="0" err="1"/>
              <a:t>SpaceView</a:t>
            </a:r>
            <a:r>
              <a:rPr lang="sv-SE" sz="1400" dirty="0"/>
              <a:t>. </a:t>
            </a:r>
          </a:p>
          <a:p>
            <a:pPr algn="ctr"/>
            <a:br>
              <a:rPr lang="sv-SE" sz="1400" dirty="0"/>
            </a:br>
            <a:r>
              <a:rPr lang="sv-SE" sz="1400" b="1" u="sng" dirty="0"/>
              <a:t>Lyx 2 - 150 000 kr/</a:t>
            </a:r>
            <a:r>
              <a:rPr lang="sv-SE" sz="1400" b="1" u="sng" dirty="0" err="1"/>
              <a:t>pers</a:t>
            </a:r>
            <a:r>
              <a:rPr lang="sv-SE" sz="1400" b="1" u="sng" dirty="0"/>
              <a:t> </a:t>
            </a:r>
            <a:br>
              <a:rPr lang="sv-SE" sz="1400" dirty="0"/>
            </a:br>
            <a:r>
              <a:rPr lang="sv-SE" sz="1400" dirty="0"/>
              <a:t>Frukost och mellanmål intas på Tellus </a:t>
            </a:r>
            <a:r>
              <a:rPr lang="sv-SE" sz="1400" dirty="0" err="1"/>
              <a:t>Home</a:t>
            </a:r>
            <a:r>
              <a:rPr lang="sv-SE" sz="1400" dirty="0"/>
              <a:t> medan lunch och middag intas på </a:t>
            </a:r>
            <a:br>
              <a:rPr lang="sv-SE" sz="1400" dirty="0"/>
            </a:br>
            <a:r>
              <a:rPr lang="sv-SE" sz="1400" dirty="0" err="1"/>
              <a:t>SpaceView</a:t>
            </a:r>
            <a:r>
              <a:rPr lang="sv-SE" sz="1400" dirty="0"/>
              <a:t> </a:t>
            </a:r>
          </a:p>
          <a:p>
            <a:pPr algn="ctr"/>
            <a:br>
              <a:rPr lang="sv-SE" sz="1400" dirty="0"/>
            </a:br>
            <a:r>
              <a:rPr lang="sv-SE" sz="1400" b="1" u="sng" dirty="0"/>
              <a:t>Lyx 3 - 200 000 kr/</a:t>
            </a:r>
            <a:r>
              <a:rPr lang="sv-SE" sz="1400" b="1" u="sng" dirty="0" err="1"/>
              <a:t>pers</a:t>
            </a:r>
            <a:r>
              <a:rPr lang="sv-SE" sz="1400" b="1" u="sng" dirty="0"/>
              <a:t> </a:t>
            </a:r>
            <a:br>
              <a:rPr lang="sv-SE" sz="1400" dirty="0"/>
            </a:br>
            <a:r>
              <a:rPr lang="sv-SE" sz="1400" dirty="0"/>
              <a:t>Samtliga måltider intas på </a:t>
            </a:r>
            <a:r>
              <a:rPr lang="sv-SE" sz="1400" dirty="0" err="1"/>
              <a:t>SpaceView</a:t>
            </a:r>
            <a:r>
              <a:rPr lang="sv-SE" sz="1400" dirty="0"/>
              <a:t>. För de som valt hyttalternativet Svit serveras </a:t>
            </a:r>
            <a:br>
              <a:rPr lang="sv-SE" sz="1400" dirty="0"/>
            </a:br>
            <a:r>
              <a:rPr lang="sv-SE" sz="1400" dirty="0"/>
              <a:t>frukosten i hytten från </a:t>
            </a:r>
            <a:r>
              <a:rPr lang="sv-SE" sz="1400" dirty="0" err="1"/>
              <a:t>SpaceView</a:t>
            </a:r>
            <a:r>
              <a:rPr lang="sv-SE" sz="1400" dirty="0"/>
              <a:t>. </a:t>
            </a:r>
          </a:p>
        </p:txBody>
      </p:sp>
      <p:sp>
        <p:nvSpPr>
          <p:cNvPr id="24" name="Rektangel med rundade hörn 23">
            <a:extLst>
              <a:ext uri="{FF2B5EF4-FFF2-40B4-BE49-F238E27FC236}">
                <a16:creationId xmlns:a16="http://schemas.microsoft.com/office/drawing/2014/main" id="{83ACE822-69D0-BD4B-9483-C677CE832E7E}"/>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Tree>
    <p:extLst>
      <p:ext uri="{BB962C8B-B14F-4D97-AF65-F5344CB8AC3E}">
        <p14:creationId xmlns:p14="http://schemas.microsoft.com/office/powerpoint/2010/main" val="496763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4129088" y="265391"/>
            <a:ext cx="657225"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8" name="textruta 7">
            <a:extLst>
              <a:ext uri="{FF2B5EF4-FFF2-40B4-BE49-F238E27FC236}">
                <a16:creationId xmlns:a16="http://schemas.microsoft.com/office/drawing/2014/main" id="{6FC31D48-E133-0247-899A-486E8F084609}"/>
              </a:ext>
            </a:extLst>
          </p:cNvPr>
          <p:cNvSpPr txBox="1"/>
          <p:nvPr/>
        </p:nvSpPr>
        <p:spPr>
          <a:xfrm>
            <a:off x="0" y="1160587"/>
            <a:ext cx="12192000" cy="369332"/>
          </a:xfrm>
          <a:prstGeom prst="rect">
            <a:avLst/>
          </a:prstGeom>
          <a:noFill/>
        </p:spPr>
        <p:txBody>
          <a:bodyPr wrap="square" rtlCol="0">
            <a:spAutoFit/>
          </a:bodyPr>
          <a:lstStyle/>
          <a:p>
            <a:pPr algn="ctr"/>
            <a:r>
              <a:rPr lang="sv-SE" b="1" dirty="0">
                <a:solidFill>
                  <a:schemeClr val="tx2"/>
                </a:solidFill>
              </a:rPr>
              <a:t>BOKA MAT</a:t>
            </a:r>
          </a:p>
        </p:txBody>
      </p:sp>
      <p:sp>
        <p:nvSpPr>
          <p:cNvPr id="24" name="Rektangel med rundade hörn 23">
            <a:extLst>
              <a:ext uri="{FF2B5EF4-FFF2-40B4-BE49-F238E27FC236}">
                <a16:creationId xmlns:a16="http://schemas.microsoft.com/office/drawing/2014/main" id="{83ACE822-69D0-BD4B-9483-C677CE832E7E}"/>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
        <p:nvSpPr>
          <p:cNvPr id="4" name="Rektangel med rundade hörn 3">
            <a:extLst>
              <a:ext uri="{FF2B5EF4-FFF2-40B4-BE49-F238E27FC236}">
                <a16:creationId xmlns:a16="http://schemas.microsoft.com/office/drawing/2014/main" id="{2907E39F-57C4-E04E-BEA1-2C9D3B575B89}"/>
              </a:ext>
            </a:extLst>
          </p:cNvPr>
          <p:cNvSpPr/>
          <p:nvPr/>
        </p:nvSpPr>
        <p:spPr>
          <a:xfrm>
            <a:off x="5096717" y="1616118"/>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Mellan 1 </a:t>
            </a:r>
          </a:p>
          <a:p>
            <a:pPr algn="ctr"/>
            <a:r>
              <a:rPr lang="sv-SE" dirty="0"/>
              <a:t>76 000 :-</a:t>
            </a:r>
          </a:p>
        </p:txBody>
      </p:sp>
      <p:sp>
        <p:nvSpPr>
          <p:cNvPr id="13" name="Rektangel med rundade hörn 12">
            <a:extLst>
              <a:ext uri="{FF2B5EF4-FFF2-40B4-BE49-F238E27FC236}">
                <a16:creationId xmlns:a16="http://schemas.microsoft.com/office/drawing/2014/main" id="{08C8CD50-D911-7242-B25E-0C45DA900802}"/>
              </a:ext>
            </a:extLst>
          </p:cNvPr>
          <p:cNvSpPr/>
          <p:nvPr/>
        </p:nvSpPr>
        <p:spPr>
          <a:xfrm>
            <a:off x="5096716" y="2441134"/>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Mellan 2</a:t>
            </a:r>
          </a:p>
          <a:p>
            <a:pPr algn="ctr"/>
            <a:r>
              <a:rPr lang="sv-SE" dirty="0"/>
              <a:t>90 000 :-</a:t>
            </a:r>
          </a:p>
        </p:txBody>
      </p:sp>
      <p:sp>
        <p:nvSpPr>
          <p:cNvPr id="11" name="Rektangel 10">
            <a:extLst>
              <a:ext uri="{FF2B5EF4-FFF2-40B4-BE49-F238E27FC236}">
                <a16:creationId xmlns:a16="http://schemas.microsoft.com/office/drawing/2014/main" id="{FAED6E49-5D72-C241-B850-5756749C984A}"/>
              </a:ext>
            </a:extLst>
          </p:cNvPr>
          <p:cNvSpPr/>
          <p:nvPr/>
        </p:nvSpPr>
        <p:spPr>
          <a:xfrm>
            <a:off x="2556953" y="1776961"/>
            <a:ext cx="390293" cy="379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400" dirty="0"/>
              <a:t>x3</a:t>
            </a:r>
          </a:p>
        </p:txBody>
      </p:sp>
      <p:sp>
        <p:nvSpPr>
          <p:cNvPr id="20" name="Rektangel 19">
            <a:extLst>
              <a:ext uri="{FF2B5EF4-FFF2-40B4-BE49-F238E27FC236}">
                <a16:creationId xmlns:a16="http://schemas.microsoft.com/office/drawing/2014/main" id="{1FE0CF76-6CA2-9443-A01C-A47BD1AE3AA9}"/>
              </a:ext>
            </a:extLst>
          </p:cNvPr>
          <p:cNvSpPr/>
          <p:nvPr/>
        </p:nvSpPr>
        <p:spPr>
          <a:xfrm>
            <a:off x="7727794" y="6377156"/>
            <a:ext cx="390293" cy="3791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sz="1400" dirty="0"/>
              <a:t>x3</a:t>
            </a:r>
          </a:p>
        </p:txBody>
      </p:sp>
      <p:sp>
        <p:nvSpPr>
          <p:cNvPr id="12" name="textruta 11">
            <a:extLst>
              <a:ext uri="{FF2B5EF4-FFF2-40B4-BE49-F238E27FC236}">
                <a16:creationId xmlns:a16="http://schemas.microsoft.com/office/drawing/2014/main" id="{AFB5E614-0488-D84F-9108-DB9074A63851}"/>
              </a:ext>
            </a:extLst>
          </p:cNvPr>
          <p:cNvSpPr txBox="1"/>
          <p:nvPr/>
        </p:nvSpPr>
        <p:spPr>
          <a:xfrm>
            <a:off x="8274205" y="6377156"/>
            <a:ext cx="2230244" cy="369332"/>
          </a:xfrm>
          <a:prstGeom prst="rect">
            <a:avLst/>
          </a:prstGeom>
          <a:noFill/>
        </p:spPr>
        <p:txBody>
          <a:bodyPr wrap="square" rtlCol="0">
            <a:spAutoFit/>
          </a:bodyPr>
          <a:lstStyle/>
          <a:p>
            <a:r>
              <a:rPr lang="sv-SE" dirty="0"/>
              <a:t>BUD1: 81 000 :-</a:t>
            </a:r>
          </a:p>
        </p:txBody>
      </p:sp>
      <p:pic>
        <p:nvPicPr>
          <p:cNvPr id="19" name="Bild 18" descr="Märke 1 kontur">
            <a:extLst>
              <a:ext uri="{FF2B5EF4-FFF2-40B4-BE49-F238E27FC236}">
                <a16:creationId xmlns:a16="http://schemas.microsoft.com/office/drawing/2014/main" id="{5CD95093-7E6D-9E44-B8A8-1BE3C977147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156472" y="455473"/>
            <a:ext cx="369332" cy="369332"/>
          </a:xfrm>
          <a:prstGeom prst="rect">
            <a:avLst/>
          </a:prstGeom>
        </p:spPr>
      </p:pic>
      <p:sp>
        <p:nvSpPr>
          <p:cNvPr id="14" name="Rektangel med rundade hörn 13">
            <a:extLst>
              <a:ext uri="{FF2B5EF4-FFF2-40B4-BE49-F238E27FC236}">
                <a16:creationId xmlns:a16="http://schemas.microsoft.com/office/drawing/2014/main" id="{1DAA3634-CD11-734D-9FEC-38BAC3476E95}"/>
              </a:ext>
            </a:extLst>
          </p:cNvPr>
          <p:cNvSpPr/>
          <p:nvPr/>
        </p:nvSpPr>
        <p:spPr>
          <a:xfrm>
            <a:off x="5096715" y="3270558"/>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Mellan 3</a:t>
            </a:r>
          </a:p>
          <a:p>
            <a:pPr algn="ctr"/>
            <a:r>
              <a:rPr lang="sv-SE" dirty="0"/>
              <a:t>100 000 :-</a:t>
            </a:r>
          </a:p>
        </p:txBody>
      </p:sp>
      <p:sp>
        <p:nvSpPr>
          <p:cNvPr id="21" name="Rektangel med rundade hörn 20">
            <a:extLst>
              <a:ext uri="{FF2B5EF4-FFF2-40B4-BE49-F238E27FC236}">
                <a16:creationId xmlns:a16="http://schemas.microsoft.com/office/drawing/2014/main" id="{CFDDB923-6338-5F44-B6E7-6D752526D5FD}"/>
              </a:ext>
            </a:extLst>
          </p:cNvPr>
          <p:cNvSpPr/>
          <p:nvPr/>
        </p:nvSpPr>
        <p:spPr>
          <a:xfrm>
            <a:off x="324191" y="1616118"/>
            <a:ext cx="1998565" cy="7008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Budget 1 </a:t>
            </a:r>
          </a:p>
          <a:p>
            <a:pPr algn="ctr"/>
            <a:r>
              <a:rPr lang="sv-SE" dirty="0"/>
              <a:t>27 000 :-</a:t>
            </a:r>
          </a:p>
        </p:txBody>
      </p:sp>
      <p:sp>
        <p:nvSpPr>
          <p:cNvPr id="22" name="Rektangel med rundade hörn 21">
            <a:extLst>
              <a:ext uri="{FF2B5EF4-FFF2-40B4-BE49-F238E27FC236}">
                <a16:creationId xmlns:a16="http://schemas.microsoft.com/office/drawing/2014/main" id="{ED6CB41E-5E2D-F044-9D4D-E58471E55358}"/>
              </a:ext>
            </a:extLst>
          </p:cNvPr>
          <p:cNvSpPr/>
          <p:nvPr/>
        </p:nvSpPr>
        <p:spPr>
          <a:xfrm>
            <a:off x="324190" y="2441134"/>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Budget 2</a:t>
            </a:r>
          </a:p>
          <a:p>
            <a:pPr algn="ctr"/>
            <a:r>
              <a:rPr lang="sv-SE" dirty="0"/>
              <a:t>40 000 :-</a:t>
            </a:r>
          </a:p>
        </p:txBody>
      </p:sp>
      <p:sp>
        <p:nvSpPr>
          <p:cNvPr id="23" name="Rektangel med rundade hörn 22">
            <a:extLst>
              <a:ext uri="{FF2B5EF4-FFF2-40B4-BE49-F238E27FC236}">
                <a16:creationId xmlns:a16="http://schemas.microsoft.com/office/drawing/2014/main" id="{D44D16C4-9DE5-B246-B2A2-4C52498B9F50}"/>
              </a:ext>
            </a:extLst>
          </p:cNvPr>
          <p:cNvSpPr/>
          <p:nvPr/>
        </p:nvSpPr>
        <p:spPr>
          <a:xfrm>
            <a:off x="324189" y="3270558"/>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Budget 3</a:t>
            </a:r>
          </a:p>
          <a:p>
            <a:pPr algn="ctr"/>
            <a:r>
              <a:rPr lang="sv-SE" dirty="0"/>
              <a:t>54 000 :-</a:t>
            </a:r>
          </a:p>
        </p:txBody>
      </p:sp>
      <p:sp>
        <p:nvSpPr>
          <p:cNvPr id="25" name="Rektangel med rundade hörn 24">
            <a:extLst>
              <a:ext uri="{FF2B5EF4-FFF2-40B4-BE49-F238E27FC236}">
                <a16:creationId xmlns:a16="http://schemas.microsoft.com/office/drawing/2014/main" id="{4420B85F-6F73-134B-B754-13C17DA6D13B}"/>
              </a:ext>
            </a:extLst>
          </p:cNvPr>
          <p:cNvSpPr/>
          <p:nvPr/>
        </p:nvSpPr>
        <p:spPr>
          <a:xfrm>
            <a:off x="9869244" y="1616118"/>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Lyx 1 </a:t>
            </a:r>
          </a:p>
          <a:p>
            <a:pPr algn="ctr"/>
            <a:r>
              <a:rPr lang="sv-SE" dirty="0"/>
              <a:t>120 000 :-</a:t>
            </a:r>
          </a:p>
        </p:txBody>
      </p:sp>
      <p:sp>
        <p:nvSpPr>
          <p:cNvPr id="26" name="Rektangel med rundade hörn 25">
            <a:extLst>
              <a:ext uri="{FF2B5EF4-FFF2-40B4-BE49-F238E27FC236}">
                <a16:creationId xmlns:a16="http://schemas.microsoft.com/office/drawing/2014/main" id="{B6FDB20B-6E3A-8E4B-AE22-769C6C5FB50B}"/>
              </a:ext>
            </a:extLst>
          </p:cNvPr>
          <p:cNvSpPr/>
          <p:nvPr/>
        </p:nvSpPr>
        <p:spPr>
          <a:xfrm>
            <a:off x="9869243" y="2441134"/>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Lyx 2</a:t>
            </a:r>
          </a:p>
          <a:p>
            <a:pPr algn="ctr"/>
            <a:r>
              <a:rPr lang="sv-SE" dirty="0"/>
              <a:t>150 000 :-</a:t>
            </a:r>
          </a:p>
        </p:txBody>
      </p:sp>
      <p:sp>
        <p:nvSpPr>
          <p:cNvPr id="27" name="Rektangel med rundade hörn 26">
            <a:extLst>
              <a:ext uri="{FF2B5EF4-FFF2-40B4-BE49-F238E27FC236}">
                <a16:creationId xmlns:a16="http://schemas.microsoft.com/office/drawing/2014/main" id="{F4D57C01-2C5B-2A42-8D89-3B5AFDFB40B1}"/>
              </a:ext>
            </a:extLst>
          </p:cNvPr>
          <p:cNvSpPr/>
          <p:nvPr/>
        </p:nvSpPr>
        <p:spPr>
          <a:xfrm>
            <a:off x="9869242" y="3270558"/>
            <a:ext cx="1998565" cy="700828"/>
          </a:xfrm>
          <a:prstGeom prst="round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Lyx 3</a:t>
            </a:r>
          </a:p>
          <a:p>
            <a:pPr algn="ctr"/>
            <a:r>
              <a:rPr lang="sv-SE" dirty="0"/>
              <a:t>200 000 :-</a:t>
            </a:r>
          </a:p>
        </p:txBody>
      </p:sp>
    </p:spTree>
    <p:extLst>
      <p:ext uri="{BB962C8B-B14F-4D97-AF65-F5344CB8AC3E}">
        <p14:creationId xmlns:p14="http://schemas.microsoft.com/office/powerpoint/2010/main" val="2313912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5132697" y="265391"/>
            <a:ext cx="657225"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8" name="textruta 7">
            <a:extLst>
              <a:ext uri="{FF2B5EF4-FFF2-40B4-BE49-F238E27FC236}">
                <a16:creationId xmlns:a16="http://schemas.microsoft.com/office/drawing/2014/main" id="{6FC31D48-E133-0247-899A-486E8F084609}"/>
              </a:ext>
            </a:extLst>
          </p:cNvPr>
          <p:cNvSpPr txBox="1"/>
          <p:nvPr/>
        </p:nvSpPr>
        <p:spPr>
          <a:xfrm>
            <a:off x="0" y="1160587"/>
            <a:ext cx="12192000" cy="369332"/>
          </a:xfrm>
          <a:prstGeom prst="rect">
            <a:avLst/>
          </a:prstGeom>
          <a:noFill/>
        </p:spPr>
        <p:txBody>
          <a:bodyPr wrap="square" rtlCol="0">
            <a:spAutoFit/>
          </a:bodyPr>
          <a:lstStyle/>
          <a:p>
            <a:pPr algn="ctr"/>
            <a:r>
              <a:rPr lang="sv-SE" b="1" dirty="0">
                <a:solidFill>
                  <a:schemeClr val="tx2"/>
                </a:solidFill>
              </a:rPr>
              <a:t>HOTELL</a:t>
            </a:r>
          </a:p>
        </p:txBody>
      </p:sp>
      <p:sp>
        <p:nvSpPr>
          <p:cNvPr id="11" name="Rektangel med rundade hörn 10">
            <a:extLst>
              <a:ext uri="{FF2B5EF4-FFF2-40B4-BE49-F238E27FC236}">
                <a16:creationId xmlns:a16="http://schemas.microsoft.com/office/drawing/2014/main" id="{71E0B5A0-B298-064D-829B-CF505DAC2A08}"/>
              </a:ext>
            </a:extLst>
          </p:cNvPr>
          <p:cNvSpPr/>
          <p:nvPr/>
        </p:nvSpPr>
        <p:spPr>
          <a:xfrm>
            <a:off x="256477" y="1529916"/>
            <a:ext cx="3780263" cy="4799281"/>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sv-SE" sz="1600" dirty="0">
                <a:solidFill>
                  <a:schemeClr val="tx1"/>
                </a:solidFill>
              </a:rPr>
              <a:t>Polar </a:t>
            </a:r>
            <a:r>
              <a:rPr lang="sv-SE" sz="1600" dirty="0" err="1">
                <a:solidFill>
                  <a:schemeClr val="tx1"/>
                </a:solidFill>
              </a:rPr>
              <a:t>Lansdorp</a:t>
            </a:r>
            <a:r>
              <a:rPr lang="sv-SE" sz="1600" dirty="0">
                <a:solidFill>
                  <a:schemeClr val="tx1"/>
                </a:solidFill>
              </a:rPr>
              <a:t> &amp; Polar </a:t>
            </a:r>
            <a:r>
              <a:rPr lang="sv-SE" sz="1600" dirty="0" err="1">
                <a:solidFill>
                  <a:schemeClr val="tx1"/>
                </a:solidFill>
              </a:rPr>
              <a:t>Wielders</a:t>
            </a:r>
            <a:endParaRPr lang="sv-SE" sz="1600" dirty="0">
              <a:solidFill>
                <a:schemeClr val="tx1"/>
              </a:solidFill>
            </a:endParaRPr>
          </a:p>
          <a:p>
            <a:pPr algn="ctr"/>
            <a:r>
              <a:rPr lang="sv-SE" sz="1200" dirty="0">
                <a:solidFill>
                  <a:schemeClr val="bg2">
                    <a:lumMod val="50000"/>
                  </a:schemeClr>
                </a:solidFill>
              </a:rPr>
              <a:t>Polar </a:t>
            </a:r>
            <a:r>
              <a:rPr lang="sv-SE" sz="1200" dirty="0" err="1">
                <a:solidFill>
                  <a:schemeClr val="bg2">
                    <a:lumMod val="50000"/>
                  </a:schemeClr>
                </a:solidFill>
              </a:rPr>
              <a:t>Lansdorp</a:t>
            </a:r>
            <a:r>
              <a:rPr lang="sv-SE" sz="1200" dirty="0">
                <a:solidFill>
                  <a:schemeClr val="bg2">
                    <a:lumMod val="50000"/>
                  </a:schemeClr>
                </a:solidFill>
              </a:rPr>
              <a:t>: 3500 kr/bädd </a:t>
            </a:r>
          </a:p>
          <a:p>
            <a:pPr algn="ctr"/>
            <a:r>
              <a:rPr lang="sv-SE" sz="1200" dirty="0">
                <a:solidFill>
                  <a:schemeClr val="bg2">
                    <a:lumMod val="50000"/>
                  </a:schemeClr>
                </a:solidFill>
              </a:rPr>
              <a:t>Polar </a:t>
            </a:r>
            <a:r>
              <a:rPr lang="sv-SE" sz="1200" dirty="0" err="1">
                <a:solidFill>
                  <a:schemeClr val="bg2">
                    <a:lumMod val="50000"/>
                  </a:schemeClr>
                </a:solidFill>
              </a:rPr>
              <a:t>Wielders</a:t>
            </a:r>
            <a:r>
              <a:rPr lang="sv-SE" sz="1200" dirty="0">
                <a:solidFill>
                  <a:schemeClr val="bg2">
                    <a:lumMod val="50000"/>
                  </a:schemeClr>
                </a:solidFill>
              </a:rPr>
              <a:t>: 5000 kr/bädd </a:t>
            </a:r>
          </a:p>
          <a:p>
            <a:endParaRPr lang="sv-SE" sz="1400" dirty="0">
              <a:solidFill>
                <a:schemeClr val="bg2">
                  <a:lumMod val="50000"/>
                </a:schemeClr>
              </a:solidFill>
            </a:endParaRPr>
          </a:p>
          <a:p>
            <a:r>
              <a:rPr lang="sv-SE" sz="800" dirty="0">
                <a:solidFill>
                  <a:schemeClr val="tx1"/>
                </a:solidFill>
              </a:rPr>
              <a:t>är båda enkla hotell där man delar rum med andra </a:t>
            </a:r>
          </a:p>
          <a:p>
            <a:r>
              <a:rPr lang="sv-SE" sz="800" dirty="0">
                <a:solidFill>
                  <a:schemeClr val="tx1"/>
                </a:solidFill>
              </a:rPr>
              <a:t>människor (6-bäddsrum på </a:t>
            </a:r>
            <a:r>
              <a:rPr lang="sv-SE" sz="800" dirty="0" err="1">
                <a:solidFill>
                  <a:schemeClr val="tx1"/>
                </a:solidFill>
              </a:rPr>
              <a:t>Lansdorp</a:t>
            </a:r>
            <a:r>
              <a:rPr lang="sv-SE" sz="800" dirty="0">
                <a:solidFill>
                  <a:schemeClr val="tx1"/>
                </a:solidFill>
              </a:rPr>
              <a:t> och 4-bäddsrum på </a:t>
            </a:r>
            <a:r>
              <a:rPr lang="sv-SE" sz="800" dirty="0" err="1">
                <a:solidFill>
                  <a:schemeClr val="tx1"/>
                </a:solidFill>
              </a:rPr>
              <a:t>Wielders</a:t>
            </a:r>
            <a:r>
              <a:rPr lang="sv-SE" sz="800" dirty="0">
                <a:solidFill>
                  <a:schemeClr val="tx1"/>
                </a:solidFill>
              </a:rPr>
              <a:t>), man betalar alltså för en bädd.  Varje rum har egen dusch och toalett. Det finns en matsal där måltiderna serveras vid bestämda tider. Hotellet har flera olika lounger där man kan umgås, njuta vid den konstgjorda brasan i öppna spisen, läsa böcker, lyssna på musik eller spela spel. Det finns också en träningslokal för både kondition och styrketräning, samt gruppövningar. </a:t>
            </a:r>
          </a:p>
        </p:txBody>
      </p:sp>
      <p:sp>
        <p:nvSpPr>
          <p:cNvPr id="12" name="Rektangel med rundade hörn 11">
            <a:extLst>
              <a:ext uri="{FF2B5EF4-FFF2-40B4-BE49-F238E27FC236}">
                <a16:creationId xmlns:a16="http://schemas.microsoft.com/office/drawing/2014/main" id="{0E13E11A-695A-4442-8D78-C1AB71AC4CB6}"/>
              </a:ext>
            </a:extLst>
          </p:cNvPr>
          <p:cNvSpPr/>
          <p:nvPr/>
        </p:nvSpPr>
        <p:spPr>
          <a:xfrm>
            <a:off x="4205868" y="1529917"/>
            <a:ext cx="3780263" cy="4799281"/>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sv-SE" sz="1600" dirty="0" err="1">
                <a:solidFill>
                  <a:schemeClr val="tx1"/>
                </a:solidFill>
              </a:rPr>
              <a:t>Hotel</a:t>
            </a:r>
            <a:r>
              <a:rPr lang="sv-SE" sz="1600" dirty="0">
                <a:solidFill>
                  <a:schemeClr val="tx1"/>
                </a:solidFill>
              </a:rPr>
              <a:t> </a:t>
            </a:r>
            <a:r>
              <a:rPr lang="sv-SE" sz="1600" dirty="0" err="1">
                <a:solidFill>
                  <a:schemeClr val="tx1"/>
                </a:solidFill>
              </a:rPr>
              <a:t>Phobos</a:t>
            </a:r>
            <a:r>
              <a:rPr lang="sv-SE" sz="1600" dirty="0">
                <a:solidFill>
                  <a:schemeClr val="tx1"/>
                </a:solidFill>
              </a:rPr>
              <a:t> &amp; </a:t>
            </a:r>
            <a:r>
              <a:rPr lang="sv-SE" sz="1600" dirty="0" err="1">
                <a:solidFill>
                  <a:schemeClr val="tx1"/>
                </a:solidFill>
              </a:rPr>
              <a:t>Hotel</a:t>
            </a:r>
            <a:r>
              <a:rPr lang="sv-SE" sz="1600" dirty="0">
                <a:solidFill>
                  <a:schemeClr val="tx1"/>
                </a:solidFill>
              </a:rPr>
              <a:t> </a:t>
            </a:r>
            <a:r>
              <a:rPr lang="sv-SE" sz="1600" dirty="0" err="1">
                <a:solidFill>
                  <a:schemeClr val="tx1"/>
                </a:solidFill>
              </a:rPr>
              <a:t>Deimos</a:t>
            </a:r>
            <a:endParaRPr lang="sv-SE" sz="1600" dirty="0">
              <a:solidFill>
                <a:schemeClr val="tx1"/>
              </a:solidFill>
            </a:endParaRPr>
          </a:p>
          <a:p>
            <a:pPr algn="ctr"/>
            <a:r>
              <a:rPr lang="sv-SE" sz="1200" dirty="0">
                <a:solidFill>
                  <a:schemeClr val="bg2">
                    <a:lumMod val="50000"/>
                  </a:schemeClr>
                </a:solidFill>
              </a:rPr>
              <a:t>Enkelrum: 7500 kr </a:t>
            </a:r>
            <a:br>
              <a:rPr lang="sv-SE" sz="1200" dirty="0">
                <a:solidFill>
                  <a:schemeClr val="bg2">
                    <a:lumMod val="50000"/>
                  </a:schemeClr>
                </a:solidFill>
              </a:rPr>
            </a:br>
            <a:r>
              <a:rPr lang="sv-SE" sz="1200" dirty="0">
                <a:solidFill>
                  <a:schemeClr val="bg2">
                    <a:lumMod val="50000"/>
                  </a:schemeClr>
                </a:solidFill>
              </a:rPr>
              <a:t>Dubbelrum: 12 000 kr </a:t>
            </a:r>
          </a:p>
          <a:p>
            <a:pPr algn="ctr"/>
            <a:endParaRPr lang="sv-SE" sz="1400" dirty="0">
              <a:solidFill>
                <a:schemeClr val="bg2">
                  <a:lumMod val="50000"/>
                </a:schemeClr>
              </a:solidFill>
            </a:endParaRPr>
          </a:p>
          <a:p>
            <a:r>
              <a:rPr lang="sv-SE" sz="900" dirty="0">
                <a:solidFill>
                  <a:schemeClr val="tx1"/>
                </a:solidFill>
              </a:rPr>
              <a:t>Ligger vid ekvatorn på Mars och båda hotellen har både enkelrum och dubbelrum med egen dusch och toalett. Varje rum är också inredd med en liten soffa och tv (filmer, serier och spel finns tillgängliga). I restaurangen serveras måltiderna, men man kan också få maten serverad på rummen. Flera olika lounger med olika teman finns så som bibliotek, biljardrum (där även andra spel finns), musikrum och bio. Träningslokal med redskap för styrke- och konditionsträning finns samt tränare för gruppövningar.</a:t>
            </a:r>
            <a:r>
              <a:rPr lang="sv-SE" sz="1200" dirty="0">
                <a:solidFill>
                  <a:schemeClr val="tx1"/>
                </a:solidFill>
              </a:rPr>
              <a:t> </a:t>
            </a:r>
          </a:p>
        </p:txBody>
      </p:sp>
      <p:sp>
        <p:nvSpPr>
          <p:cNvPr id="13" name="Rektangel med rundade hörn 12">
            <a:extLst>
              <a:ext uri="{FF2B5EF4-FFF2-40B4-BE49-F238E27FC236}">
                <a16:creationId xmlns:a16="http://schemas.microsoft.com/office/drawing/2014/main" id="{E3E91F80-2C83-474C-AA55-43A49F5D1A41}"/>
              </a:ext>
            </a:extLst>
          </p:cNvPr>
          <p:cNvSpPr/>
          <p:nvPr/>
        </p:nvSpPr>
        <p:spPr>
          <a:xfrm>
            <a:off x="8155259" y="1529918"/>
            <a:ext cx="3780263" cy="4799281"/>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sv-SE" sz="1200" dirty="0">
                <a:solidFill>
                  <a:schemeClr val="tx1"/>
                </a:solidFill>
              </a:rPr>
              <a:t>Royal City</a:t>
            </a:r>
          </a:p>
          <a:p>
            <a:pPr algn="ctr"/>
            <a:r>
              <a:rPr lang="sv-SE" sz="1000" dirty="0">
                <a:solidFill>
                  <a:schemeClr val="bg2">
                    <a:lumMod val="50000"/>
                  </a:schemeClr>
                </a:solidFill>
              </a:rPr>
              <a:t>Enkel Lyx: 20 000 kr </a:t>
            </a:r>
            <a:br>
              <a:rPr lang="sv-SE" sz="1000" dirty="0">
                <a:solidFill>
                  <a:schemeClr val="bg2">
                    <a:lumMod val="50000"/>
                  </a:schemeClr>
                </a:solidFill>
              </a:rPr>
            </a:br>
            <a:r>
              <a:rPr lang="sv-SE" sz="1000" dirty="0">
                <a:solidFill>
                  <a:schemeClr val="bg2">
                    <a:lumMod val="50000"/>
                  </a:schemeClr>
                </a:solidFill>
              </a:rPr>
              <a:t>Dubbel Lyx: 35 000 kr </a:t>
            </a:r>
            <a:br>
              <a:rPr lang="sv-SE" sz="1000" dirty="0">
                <a:solidFill>
                  <a:schemeClr val="bg2">
                    <a:lumMod val="50000"/>
                  </a:schemeClr>
                </a:solidFill>
              </a:rPr>
            </a:br>
            <a:r>
              <a:rPr lang="sv-SE" sz="1000" dirty="0">
                <a:solidFill>
                  <a:schemeClr val="bg2">
                    <a:lumMod val="50000"/>
                  </a:schemeClr>
                </a:solidFill>
              </a:rPr>
              <a:t>Svit: 50 000 kr </a:t>
            </a:r>
          </a:p>
          <a:p>
            <a:pPr algn="ctr"/>
            <a:endParaRPr lang="sv-SE" sz="1000" dirty="0">
              <a:solidFill>
                <a:schemeClr val="bg2">
                  <a:lumMod val="75000"/>
                </a:schemeClr>
              </a:solidFill>
            </a:endParaRPr>
          </a:p>
          <a:p>
            <a:r>
              <a:rPr lang="sv-SE" sz="800" dirty="0">
                <a:solidFill>
                  <a:schemeClr val="tx1"/>
                </a:solidFill>
              </a:rPr>
              <a:t>är ett charmigt lyxhotell insprängt i berget i dalgången i Valles </a:t>
            </a:r>
            <a:r>
              <a:rPr lang="sv-SE" sz="800" dirty="0" err="1">
                <a:solidFill>
                  <a:schemeClr val="tx1"/>
                </a:solidFill>
              </a:rPr>
              <a:t>Marineris</a:t>
            </a:r>
            <a:r>
              <a:rPr lang="sv-SE" sz="800" dirty="0">
                <a:solidFill>
                  <a:schemeClr val="tx1"/>
                </a:solidFill>
              </a:rPr>
              <a:t>. Här finns sviter med dubbelsäng och vardagsrum där man kan få samtliga måltider serverade. </a:t>
            </a:r>
            <a:r>
              <a:rPr lang="sv-SE" sz="800" dirty="0" err="1">
                <a:solidFill>
                  <a:schemeClr val="tx1"/>
                </a:solidFill>
              </a:rPr>
              <a:t>Lyxrum</a:t>
            </a:r>
            <a:r>
              <a:rPr lang="sv-SE" sz="800" dirty="0">
                <a:solidFill>
                  <a:schemeClr val="tx1"/>
                </a:solidFill>
              </a:rPr>
              <a:t> med enkel eller dubbelbäddar och mini-loungedel finns också att tillgå. Restaurangen har de bästa kockarna och maten som serveras är inte bara en njutning smakmässigt utan även hälsosam. Lyxigt inredda bibliotek, teatersalong, lounge för att umgås och träningslokaler där flertalet personliga tränare är redo att skapa passande träningsprogram.  I närheten finns en galleria. </a:t>
            </a:r>
            <a:br>
              <a:rPr lang="sv-SE" sz="1200" dirty="0">
                <a:solidFill>
                  <a:schemeClr val="tx1"/>
                </a:solidFill>
              </a:rPr>
            </a:br>
            <a:endParaRPr lang="sv-SE" sz="1200" dirty="0">
              <a:solidFill>
                <a:schemeClr val="tx1"/>
              </a:solidFill>
            </a:endParaRPr>
          </a:p>
        </p:txBody>
      </p:sp>
      <p:pic>
        <p:nvPicPr>
          <p:cNvPr id="1028" name="Picture 4" descr="De 10 bästa billiga hotellen i Sverige - Tripadvisor">
            <a:extLst>
              <a:ext uri="{FF2B5EF4-FFF2-40B4-BE49-F238E27FC236}">
                <a16:creationId xmlns:a16="http://schemas.microsoft.com/office/drawing/2014/main" id="{E09CAB13-6A5C-E147-A9BE-C3D61CC2F50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Marker/>
                    </a14:imgEffect>
                  </a14:imgLayer>
                </a14:imgProps>
              </a:ext>
              <a:ext uri="{28A0092B-C50C-407E-A947-70E740481C1C}">
                <a14:useLocalDpi xmlns:a14="http://schemas.microsoft.com/office/drawing/2010/main" val="0"/>
              </a:ext>
            </a:extLst>
          </a:blip>
          <a:srcRect/>
          <a:stretch>
            <a:fillRect/>
          </a:stretch>
        </p:blipFill>
        <p:spPr bwMode="auto">
          <a:xfrm>
            <a:off x="8461587" y="1899249"/>
            <a:ext cx="3254957" cy="2168967"/>
          </a:xfrm>
          <a:prstGeom prst="rect">
            <a:avLst/>
          </a:prstGeom>
          <a:solidFill>
            <a:schemeClr val="accent1">
              <a:alpha val="18000"/>
            </a:schemeClr>
          </a:solidFill>
          <a:ln>
            <a:solidFill>
              <a:schemeClr val="tx2">
                <a:lumMod val="60000"/>
                <a:lumOff val="40000"/>
              </a:schemeClr>
            </a:solidFill>
          </a:ln>
        </p:spPr>
      </p:pic>
      <p:pic>
        <p:nvPicPr>
          <p:cNvPr id="1030" name="Picture 6" descr="White Guide - HOTELL+BAR: Sveriges bästa hotell – MALMÖ">
            <a:extLst>
              <a:ext uri="{FF2B5EF4-FFF2-40B4-BE49-F238E27FC236}">
                <a16:creationId xmlns:a16="http://schemas.microsoft.com/office/drawing/2014/main" id="{0BD4CEEF-004E-304F-AC1B-F99875DB503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artisticMarker/>
                    </a14:imgEffect>
                  </a14:imgLayer>
                </a14:imgProps>
              </a:ext>
              <a:ext uri="{28A0092B-C50C-407E-A947-70E740481C1C}">
                <a14:useLocalDpi xmlns:a14="http://schemas.microsoft.com/office/drawing/2010/main" val="0"/>
              </a:ext>
            </a:extLst>
          </a:blip>
          <a:srcRect/>
          <a:stretch>
            <a:fillRect/>
          </a:stretch>
        </p:blipFill>
        <p:spPr bwMode="auto">
          <a:xfrm>
            <a:off x="4387658" y="1899248"/>
            <a:ext cx="3416682" cy="2168968"/>
          </a:xfrm>
          <a:prstGeom prst="rect">
            <a:avLst/>
          </a:prstGeom>
          <a:noFill/>
          <a:ln>
            <a:solidFill>
              <a:schemeClr val="tx2">
                <a:lumMod val="60000"/>
                <a:lumOff val="40000"/>
              </a:schemeClr>
            </a:solidFill>
          </a:ln>
          <a:extLst>
            <a:ext uri="{909E8E84-426E-40DD-AFC4-6F175D3DCCD1}">
              <a14:hiddenFill xmlns:a14="http://schemas.microsoft.com/office/drawing/2010/main">
                <a:solidFill>
                  <a:srgbClr val="FFFFFF"/>
                </a:solidFill>
              </a14:hiddenFill>
            </a:ext>
          </a:extLst>
        </p:spPr>
      </p:pic>
      <p:pic>
        <p:nvPicPr>
          <p:cNvPr id="1032" name="Picture 8" descr="Hotell Leksand – Hotellet som sätter gästen i centrum">
            <a:extLst>
              <a:ext uri="{FF2B5EF4-FFF2-40B4-BE49-F238E27FC236}">
                <a16:creationId xmlns:a16="http://schemas.microsoft.com/office/drawing/2014/main" id="{088EEB82-11A8-A04C-9F9B-9D8E9D42AC6C}"/>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artisticMarker/>
                    </a14:imgEffect>
                  </a14:imgLayer>
                </a14:imgProps>
              </a:ext>
              <a:ext uri="{28A0092B-C50C-407E-A947-70E740481C1C}">
                <a14:useLocalDpi xmlns:a14="http://schemas.microsoft.com/office/drawing/2010/main" val="0"/>
              </a:ext>
            </a:extLst>
          </a:blip>
          <a:srcRect/>
          <a:stretch>
            <a:fillRect/>
          </a:stretch>
        </p:blipFill>
        <p:spPr bwMode="auto">
          <a:xfrm>
            <a:off x="513629" y="1899248"/>
            <a:ext cx="3251946" cy="2168968"/>
          </a:xfrm>
          <a:prstGeom prst="rect">
            <a:avLst/>
          </a:prstGeom>
          <a:noFill/>
          <a:ln>
            <a:solidFill>
              <a:schemeClr val="tx2">
                <a:lumMod val="60000"/>
                <a:lumOff val="40000"/>
              </a:schemeClr>
            </a:solidFill>
          </a:ln>
          <a:extLst>
            <a:ext uri="{909E8E84-426E-40DD-AFC4-6F175D3DCCD1}">
              <a14:hiddenFill xmlns:a14="http://schemas.microsoft.com/office/drawing/2010/main">
                <a:solidFill>
                  <a:srgbClr val="FFFFFF"/>
                </a:solidFill>
              </a14:hiddenFill>
            </a:ext>
          </a:extLst>
        </p:spPr>
      </p:pic>
      <p:sp>
        <p:nvSpPr>
          <p:cNvPr id="19" name="Rektangel med rundade hörn 18">
            <a:extLst>
              <a:ext uri="{FF2B5EF4-FFF2-40B4-BE49-F238E27FC236}">
                <a16:creationId xmlns:a16="http://schemas.microsoft.com/office/drawing/2014/main" id="{BC1C5AA9-CAF3-D948-BC5F-78C8864685DF}"/>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Tree>
    <p:extLst>
      <p:ext uri="{BB962C8B-B14F-4D97-AF65-F5344CB8AC3E}">
        <p14:creationId xmlns:p14="http://schemas.microsoft.com/office/powerpoint/2010/main" val="3501189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latshållare för innehåll 4">
            <a:extLst>
              <a:ext uri="{FF2B5EF4-FFF2-40B4-BE49-F238E27FC236}">
                <a16:creationId xmlns:a16="http://schemas.microsoft.com/office/drawing/2014/main" id="{0B1095C8-3EAD-6A42-B95F-9CD580C31AE6}"/>
              </a:ext>
            </a:extLst>
          </p:cNvPr>
          <p:cNvPicPr>
            <a:picLocks noGrp="1" noChangeAspect="1"/>
          </p:cNvPicPr>
          <p:nvPr>
            <p:ph idx="1"/>
          </p:nvPr>
        </p:nvPicPr>
        <p:blipFill>
          <a:blip r:embed="rId2"/>
          <a:stretch>
            <a:fillRect/>
          </a:stretch>
        </p:blipFill>
        <p:spPr>
          <a:xfrm>
            <a:off x="0" y="0"/>
            <a:ext cx="12192000" cy="1100138"/>
          </a:xfrm>
        </p:spPr>
      </p:pic>
      <p:sp>
        <p:nvSpPr>
          <p:cNvPr id="6" name="Bildruta 5">
            <a:extLst>
              <a:ext uri="{FF2B5EF4-FFF2-40B4-BE49-F238E27FC236}">
                <a16:creationId xmlns:a16="http://schemas.microsoft.com/office/drawing/2014/main" id="{217BC5DA-B6EF-BC44-BB00-1376A9D86018}"/>
              </a:ext>
            </a:extLst>
          </p:cNvPr>
          <p:cNvSpPr/>
          <p:nvPr/>
        </p:nvSpPr>
        <p:spPr>
          <a:xfrm>
            <a:off x="5970897" y="270454"/>
            <a:ext cx="1245172" cy="40005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solidFill>
                <a:schemeClr val="tx1"/>
              </a:solidFill>
            </a:endParaRPr>
          </a:p>
        </p:txBody>
      </p:sp>
      <p:sp>
        <p:nvSpPr>
          <p:cNvPr id="8" name="textruta 7">
            <a:extLst>
              <a:ext uri="{FF2B5EF4-FFF2-40B4-BE49-F238E27FC236}">
                <a16:creationId xmlns:a16="http://schemas.microsoft.com/office/drawing/2014/main" id="{6FC31D48-E133-0247-899A-486E8F084609}"/>
              </a:ext>
            </a:extLst>
          </p:cNvPr>
          <p:cNvSpPr txBox="1"/>
          <p:nvPr/>
        </p:nvSpPr>
        <p:spPr>
          <a:xfrm>
            <a:off x="0" y="1160587"/>
            <a:ext cx="12192000" cy="369332"/>
          </a:xfrm>
          <a:prstGeom prst="rect">
            <a:avLst/>
          </a:prstGeom>
          <a:noFill/>
        </p:spPr>
        <p:txBody>
          <a:bodyPr wrap="square" rtlCol="0">
            <a:spAutoFit/>
          </a:bodyPr>
          <a:lstStyle/>
          <a:p>
            <a:pPr algn="ctr"/>
            <a:r>
              <a:rPr lang="sv-SE" b="1" dirty="0" err="1">
                <a:solidFill>
                  <a:schemeClr val="tx2"/>
                </a:solidFill>
              </a:rPr>
              <a:t>EVENEMANg</a:t>
            </a:r>
            <a:endParaRPr lang="sv-SE" b="1" dirty="0">
              <a:solidFill>
                <a:schemeClr val="tx2"/>
              </a:solidFill>
            </a:endParaRPr>
          </a:p>
        </p:txBody>
      </p:sp>
      <p:sp>
        <p:nvSpPr>
          <p:cNvPr id="11" name="Rektangel med rundade hörn 10">
            <a:extLst>
              <a:ext uri="{FF2B5EF4-FFF2-40B4-BE49-F238E27FC236}">
                <a16:creationId xmlns:a16="http://schemas.microsoft.com/office/drawing/2014/main" id="{71E0B5A0-B298-064D-829B-CF505DAC2A08}"/>
              </a:ext>
            </a:extLst>
          </p:cNvPr>
          <p:cNvSpPr/>
          <p:nvPr/>
        </p:nvSpPr>
        <p:spPr>
          <a:xfrm>
            <a:off x="256477" y="1529916"/>
            <a:ext cx="3780263" cy="4799281"/>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sv-SE" sz="1600" dirty="0">
                <a:solidFill>
                  <a:schemeClr val="tx1"/>
                </a:solidFill>
              </a:rPr>
              <a:t>Polar </a:t>
            </a:r>
            <a:r>
              <a:rPr lang="sv-SE" sz="1600" dirty="0" err="1">
                <a:solidFill>
                  <a:schemeClr val="tx1"/>
                </a:solidFill>
              </a:rPr>
              <a:t>Lansdorp</a:t>
            </a:r>
            <a:r>
              <a:rPr lang="sv-SE" sz="1600" dirty="0">
                <a:solidFill>
                  <a:schemeClr val="tx1"/>
                </a:solidFill>
              </a:rPr>
              <a:t> &amp; Polar </a:t>
            </a:r>
            <a:r>
              <a:rPr lang="sv-SE" sz="1600" dirty="0" err="1">
                <a:solidFill>
                  <a:schemeClr val="tx1"/>
                </a:solidFill>
              </a:rPr>
              <a:t>Wielders</a:t>
            </a:r>
            <a:endParaRPr lang="sv-SE" sz="1600" dirty="0">
              <a:solidFill>
                <a:schemeClr val="tx1"/>
              </a:solidFill>
            </a:endParaRPr>
          </a:p>
          <a:p>
            <a:pPr algn="ctr"/>
            <a:r>
              <a:rPr lang="sv-SE" sz="1200" dirty="0">
                <a:solidFill>
                  <a:schemeClr val="bg2">
                    <a:lumMod val="50000"/>
                  </a:schemeClr>
                </a:solidFill>
              </a:rPr>
              <a:t>Polar </a:t>
            </a:r>
            <a:r>
              <a:rPr lang="sv-SE" sz="1200" dirty="0" err="1">
                <a:solidFill>
                  <a:schemeClr val="bg2">
                    <a:lumMod val="50000"/>
                  </a:schemeClr>
                </a:solidFill>
              </a:rPr>
              <a:t>Lansdorp</a:t>
            </a:r>
            <a:r>
              <a:rPr lang="sv-SE" sz="1200" dirty="0">
                <a:solidFill>
                  <a:schemeClr val="bg2">
                    <a:lumMod val="50000"/>
                  </a:schemeClr>
                </a:solidFill>
              </a:rPr>
              <a:t>: 3500 kr/bädd </a:t>
            </a:r>
          </a:p>
          <a:p>
            <a:pPr algn="ctr"/>
            <a:r>
              <a:rPr lang="sv-SE" sz="1200" dirty="0">
                <a:solidFill>
                  <a:schemeClr val="bg2">
                    <a:lumMod val="50000"/>
                  </a:schemeClr>
                </a:solidFill>
              </a:rPr>
              <a:t>Polar </a:t>
            </a:r>
            <a:r>
              <a:rPr lang="sv-SE" sz="1200" dirty="0" err="1">
                <a:solidFill>
                  <a:schemeClr val="bg2">
                    <a:lumMod val="50000"/>
                  </a:schemeClr>
                </a:solidFill>
              </a:rPr>
              <a:t>Wielders</a:t>
            </a:r>
            <a:r>
              <a:rPr lang="sv-SE" sz="1200" dirty="0">
                <a:solidFill>
                  <a:schemeClr val="bg2">
                    <a:lumMod val="50000"/>
                  </a:schemeClr>
                </a:solidFill>
              </a:rPr>
              <a:t>: 5000 kr/bädd </a:t>
            </a:r>
          </a:p>
          <a:p>
            <a:endParaRPr lang="sv-SE" sz="1400" dirty="0">
              <a:solidFill>
                <a:schemeClr val="bg2">
                  <a:lumMod val="50000"/>
                </a:schemeClr>
              </a:solidFill>
            </a:endParaRPr>
          </a:p>
          <a:p>
            <a:r>
              <a:rPr lang="sv-SE" sz="800" dirty="0">
                <a:solidFill>
                  <a:schemeClr val="tx1"/>
                </a:solidFill>
              </a:rPr>
              <a:t>är båda enkla hotell där man delar rum med andra </a:t>
            </a:r>
          </a:p>
          <a:p>
            <a:r>
              <a:rPr lang="sv-SE" sz="800" dirty="0">
                <a:solidFill>
                  <a:schemeClr val="tx1"/>
                </a:solidFill>
              </a:rPr>
              <a:t>människor (6-bäddsrum på </a:t>
            </a:r>
            <a:r>
              <a:rPr lang="sv-SE" sz="800" dirty="0" err="1">
                <a:solidFill>
                  <a:schemeClr val="tx1"/>
                </a:solidFill>
              </a:rPr>
              <a:t>Lansdorp</a:t>
            </a:r>
            <a:r>
              <a:rPr lang="sv-SE" sz="800" dirty="0">
                <a:solidFill>
                  <a:schemeClr val="tx1"/>
                </a:solidFill>
              </a:rPr>
              <a:t> och 4-bäddsrum på </a:t>
            </a:r>
            <a:r>
              <a:rPr lang="sv-SE" sz="800" dirty="0" err="1">
                <a:solidFill>
                  <a:schemeClr val="tx1"/>
                </a:solidFill>
              </a:rPr>
              <a:t>Wielders</a:t>
            </a:r>
            <a:r>
              <a:rPr lang="sv-SE" sz="800" dirty="0">
                <a:solidFill>
                  <a:schemeClr val="tx1"/>
                </a:solidFill>
              </a:rPr>
              <a:t>), man betalar alltså för en bädd.  Varje rum har egen dusch och toalett. Det finns en matsal där måltiderna serveras vid bestämda tider. Hotellet har flera olika lounger där man kan umgås, njuta vid den konstgjorda brasan i öppna spisen, läsa böcker, lyssna på musik eller spela spel. Det finns också en träningslokal för både kondition och styrketräning, samt gruppövningar. </a:t>
            </a:r>
          </a:p>
        </p:txBody>
      </p:sp>
      <p:sp>
        <p:nvSpPr>
          <p:cNvPr id="12" name="Rektangel med rundade hörn 11">
            <a:extLst>
              <a:ext uri="{FF2B5EF4-FFF2-40B4-BE49-F238E27FC236}">
                <a16:creationId xmlns:a16="http://schemas.microsoft.com/office/drawing/2014/main" id="{0E13E11A-695A-4442-8D78-C1AB71AC4CB6}"/>
              </a:ext>
            </a:extLst>
          </p:cNvPr>
          <p:cNvSpPr/>
          <p:nvPr/>
        </p:nvSpPr>
        <p:spPr>
          <a:xfrm>
            <a:off x="4205868" y="1529917"/>
            <a:ext cx="3780263" cy="4799281"/>
          </a:xfrm>
          <a:prstGeom prst="roundRect">
            <a:avLst/>
          </a:prstGeom>
          <a:solidFill>
            <a:schemeClr val="tx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sv-SE" sz="1600" dirty="0" err="1">
                <a:solidFill>
                  <a:schemeClr val="tx1"/>
                </a:solidFill>
              </a:rPr>
              <a:t>Hotel</a:t>
            </a:r>
            <a:r>
              <a:rPr lang="sv-SE" sz="1600" dirty="0">
                <a:solidFill>
                  <a:schemeClr val="tx1"/>
                </a:solidFill>
              </a:rPr>
              <a:t> </a:t>
            </a:r>
            <a:r>
              <a:rPr lang="sv-SE" sz="1600" dirty="0" err="1">
                <a:solidFill>
                  <a:schemeClr val="tx1"/>
                </a:solidFill>
              </a:rPr>
              <a:t>Phobos</a:t>
            </a:r>
            <a:r>
              <a:rPr lang="sv-SE" sz="1600" dirty="0">
                <a:solidFill>
                  <a:schemeClr val="tx1"/>
                </a:solidFill>
              </a:rPr>
              <a:t> &amp; </a:t>
            </a:r>
            <a:r>
              <a:rPr lang="sv-SE" sz="1600" dirty="0" err="1">
                <a:solidFill>
                  <a:schemeClr val="tx1"/>
                </a:solidFill>
              </a:rPr>
              <a:t>Hotel</a:t>
            </a:r>
            <a:r>
              <a:rPr lang="sv-SE" sz="1600" dirty="0">
                <a:solidFill>
                  <a:schemeClr val="tx1"/>
                </a:solidFill>
              </a:rPr>
              <a:t> </a:t>
            </a:r>
            <a:r>
              <a:rPr lang="sv-SE" sz="1600" dirty="0" err="1">
                <a:solidFill>
                  <a:schemeClr val="tx1"/>
                </a:solidFill>
              </a:rPr>
              <a:t>Deimos</a:t>
            </a:r>
            <a:endParaRPr lang="sv-SE" sz="1600" dirty="0">
              <a:solidFill>
                <a:schemeClr val="tx1"/>
              </a:solidFill>
            </a:endParaRPr>
          </a:p>
          <a:p>
            <a:pPr algn="ctr"/>
            <a:r>
              <a:rPr lang="sv-SE" sz="1200" dirty="0">
                <a:solidFill>
                  <a:schemeClr val="bg2">
                    <a:lumMod val="50000"/>
                  </a:schemeClr>
                </a:solidFill>
              </a:rPr>
              <a:t>Enkelrum: 7500 kr </a:t>
            </a:r>
            <a:br>
              <a:rPr lang="sv-SE" sz="1200" dirty="0">
                <a:solidFill>
                  <a:schemeClr val="bg2">
                    <a:lumMod val="50000"/>
                  </a:schemeClr>
                </a:solidFill>
              </a:rPr>
            </a:br>
            <a:r>
              <a:rPr lang="sv-SE" sz="1200" dirty="0">
                <a:solidFill>
                  <a:schemeClr val="bg2">
                    <a:lumMod val="50000"/>
                  </a:schemeClr>
                </a:solidFill>
              </a:rPr>
              <a:t>Dubbelrum: 12 000 kr </a:t>
            </a:r>
          </a:p>
          <a:p>
            <a:pPr algn="ctr"/>
            <a:endParaRPr lang="sv-SE" sz="1400" dirty="0">
              <a:solidFill>
                <a:schemeClr val="bg2">
                  <a:lumMod val="50000"/>
                </a:schemeClr>
              </a:solidFill>
            </a:endParaRPr>
          </a:p>
          <a:p>
            <a:r>
              <a:rPr lang="sv-SE" sz="900" dirty="0">
                <a:solidFill>
                  <a:schemeClr val="tx1"/>
                </a:solidFill>
              </a:rPr>
              <a:t>Ligger vid ekvatorn på Mars och båda hotellen har både enkelrum och dubbelrum med egen dusch och toalett. Varje rum är också inredd med en liten soffa och tv (filmer, serier och spel finns tillgängliga). I restaurangen serveras måltiderna, men man kan också få maten serverad på rummen. Flera olika lounger med olika teman finns så som bibliotek, biljardrum (där även andra spel finns), musikrum och bio. Träningslokal med redskap för styrke- och konditionsträning finns samt tränare för gruppövningar.</a:t>
            </a:r>
            <a:r>
              <a:rPr lang="sv-SE" sz="1200" dirty="0">
                <a:solidFill>
                  <a:schemeClr val="tx1"/>
                </a:solidFill>
              </a:rPr>
              <a:t> </a:t>
            </a:r>
          </a:p>
        </p:txBody>
      </p:sp>
      <p:sp>
        <p:nvSpPr>
          <p:cNvPr id="13" name="Rektangel med rundade hörn 12">
            <a:extLst>
              <a:ext uri="{FF2B5EF4-FFF2-40B4-BE49-F238E27FC236}">
                <a16:creationId xmlns:a16="http://schemas.microsoft.com/office/drawing/2014/main" id="{E3E91F80-2C83-474C-AA55-43A49F5D1A41}"/>
              </a:ext>
            </a:extLst>
          </p:cNvPr>
          <p:cNvSpPr/>
          <p:nvPr/>
        </p:nvSpPr>
        <p:spPr>
          <a:xfrm>
            <a:off x="8155259" y="1529918"/>
            <a:ext cx="3780263" cy="4799281"/>
          </a:xfrm>
          <a:prstGeom prst="roundRect">
            <a:avLst/>
          </a:prstGeom>
          <a:ln/>
        </p:spPr>
        <p:style>
          <a:lnRef idx="2">
            <a:schemeClr val="dk1"/>
          </a:lnRef>
          <a:fillRef idx="1">
            <a:schemeClr val="lt1"/>
          </a:fillRef>
          <a:effectRef idx="0">
            <a:schemeClr val="dk1"/>
          </a:effectRef>
          <a:fontRef idx="minor">
            <a:schemeClr val="dk1"/>
          </a:fontRef>
        </p:style>
        <p:txBody>
          <a:bodyPr rtlCol="0" anchor="t"/>
          <a:lstStyle/>
          <a:p>
            <a:pPr algn="ctr"/>
            <a:r>
              <a:rPr lang="sv-SE" dirty="0">
                <a:solidFill>
                  <a:schemeClr val="tx1"/>
                </a:solidFill>
              </a:rPr>
              <a:t>Teaterpremiär</a:t>
            </a:r>
          </a:p>
        </p:txBody>
      </p:sp>
      <p:sp>
        <p:nvSpPr>
          <p:cNvPr id="14" name="Rektangel med rundade hörn 13">
            <a:extLst>
              <a:ext uri="{FF2B5EF4-FFF2-40B4-BE49-F238E27FC236}">
                <a16:creationId xmlns:a16="http://schemas.microsoft.com/office/drawing/2014/main" id="{CE4689BB-5704-144D-8249-FE6E6C50E430}"/>
              </a:ext>
            </a:extLst>
          </p:cNvPr>
          <p:cNvSpPr/>
          <p:nvPr/>
        </p:nvSpPr>
        <p:spPr>
          <a:xfrm>
            <a:off x="4205867" y="1529916"/>
            <a:ext cx="3780263" cy="4799281"/>
          </a:xfrm>
          <a:prstGeom prst="roundRect">
            <a:avLst/>
          </a:prstGeom>
          <a:ln/>
        </p:spPr>
        <p:style>
          <a:lnRef idx="2">
            <a:schemeClr val="dk1"/>
          </a:lnRef>
          <a:fillRef idx="1">
            <a:schemeClr val="lt1"/>
          </a:fillRef>
          <a:effectRef idx="0">
            <a:schemeClr val="dk1"/>
          </a:effectRef>
          <a:fontRef idx="minor">
            <a:schemeClr val="dk1"/>
          </a:fontRef>
        </p:style>
        <p:txBody>
          <a:bodyPr rtlCol="0" anchor="t"/>
          <a:lstStyle/>
          <a:p>
            <a:pPr algn="ctr"/>
            <a:r>
              <a:rPr lang="sv-SE" dirty="0">
                <a:solidFill>
                  <a:schemeClr val="tx1"/>
                </a:solidFill>
              </a:rPr>
              <a:t>Konsert</a:t>
            </a:r>
          </a:p>
        </p:txBody>
      </p:sp>
      <p:sp>
        <p:nvSpPr>
          <p:cNvPr id="15" name="Rektangel med rundade hörn 14">
            <a:extLst>
              <a:ext uri="{FF2B5EF4-FFF2-40B4-BE49-F238E27FC236}">
                <a16:creationId xmlns:a16="http://schemas.microsoft.com/office/drawing/2014/main" id="{AF8ED95D-25E9-7342-901A-B6046EA9B0DB}"/>
              </a:ext>
            </a:extLst>
          </p:cNvPr>
          <p:cNvSpPr/>
          <p:nvPr/>
        </p:nvSpPr>
        <p:spPr>
          <a:xfrm>
            <a:off x="256475" y="1529916"/>
            <a:ext cx="3780263" cy="4799281"/>
          </a:xfrm>
          <a:prstGeom prst="roundRect">
            <a:avLst/>
          </a:prstGeom>
          <a:ln/>
        </p:spPr>
        <p:style>
          <a:lnRef idx="2">
            <a:schemeClr val="dk1"/>
          </a:lnRef>
          <a:fillRef idx="1">
            <a:schemeClr val="lt1"/>
          </a:fillRef>
          <a:effectRef idx="0">
            <a:schemeClr val="dk1"/>
          </a:effectRef>
          <a:fontRef idx="minor">
            <a:schemeClr val="dk1"/>
          </a:fontRef>
        </p:style>
        <p:txBody>
          <a:bodyPr rtlCol="0" anchor="t"/>
          <a:lstStyle/>
          <a:p>
            <a:pPr algn="ctr"/>
            <a:r>
              <a:rPr lang="sv-SE" dirty="0">
                <a:solidFill>
                  <a:schemeClr val="tx1"/>
                </a:solidFill>
              </a:rPr>
              <a:t>Filmpremiär</a:t>
            </a:r>
          </a:p>
        </p:txBody>
      </p:sp>
      <p:pic>
        <p:nvPicPr>
          <p:cNvPr id="7" name="Bildobjekt 6">
            <a:extLst>
              <a:ext uri="{FF2B5EF4-FFF2-40B4-BE49-F238E27FC236}">
                <a16:creationId xmlns:a16="http://schemas.microsoft.com/office/drawing/2014/main" id="{5EB90E04-89C2-9F4C-8DAF-3C7CF73C5C9F}"/>
              </a:ext>
            </a:extLst>
          </p:cNvPr>
          <p:cNvPicPr>
            <a:picLocks noChangeAspect="1"/>
          </p:cNvPicPr>
          <p:nvPr/>
        </p:nvPicPr>
        <p:blipFill>
          <a:blip r:embed="rId3"/>
          <a:stretch>
            <a:fillRect/>
          </a:stretch>
        </p:blipFill>
        <p:spPr>
          <a:xfrm>
            <a:off x="654515" y="2112003"/>
            <a:ext cx="2984184" cy="3954379"/>
          </a:xfrm>
          <a:prstGeom prst="rect">
            <a:avLst/>
          </a:prstGeom>
        </p:spPr>
      </p:pic>
      <p:pic>
        <p:nvPicPr>
          <p:cNvPr id="17" name="Bildobjekt 16">
            <a:extLst>
              <a:ext uri="{FF2B5EF4-FFF2-40B4-BE49-F238E27FC236}">
                <a16:creationId xmlns:a16="http://schemas.microsoft.com/office/drawing/2014/main" id="{0DAE8C94-2B45-C442-A4D4-79850B421260}"/>
              </a:ext>
            </a:extLst>
          </p:cNvPr>
          <p:cNvPicPr>
            <a:picLocks noChangeAspect="1"/>
          </p:cNvPicPr>
          <p:nvPr/>
        </p:nvPicPr>
        <p:blipFill>
          <a:blip r:embed="rId4"/>
          <a:stretch>
            <a:fillRect/>
          </a:stretch>
        </p:blipFill>
        <p:spPr>
          <a:xfrm>
            <a:off x="4975927" y="2170940"/>
            <a:ext cx="2240142" cy="3517232"/>
          </a:xfrm>
          <a:prstGeom prst="rect">
            <a:avLst/>
          </a:prstGeom>
        </p:spPr>
      </p:pic>
      <p:pic>
        <p:nvPicPr>
          <p:cNvPr id="19" name="Bildobjekt 18" descr="En bild som visar text, dagstidning, olika, flera&#10;&#10;Automatiskt genererad beskrivning">
            <a:extLst>
              <a:ext uri="{FF2B5EF4-FFF2-40B4-BE49-F238E27FC236}">
                <a16:creationId xmlns:a16="http://schemas.microsoft.com/office/drawing/2014/main" id="{9390B568-99D0-2747-8AE2-5456F03362CD}"/>
              </a:ext>
            </a:extLst>
          </p:cNvPr>
          <p:cNvPicPr>
            <a:picLocks noChangeAspect="1"/>
          </p:cNvPicPr>
          <p:nvPr/>
        </p:nvPicPr>
        <p:blipFill>
          <a:blip r:embed="rId5"/>
          <a:stretch>
            <a:fillRect/>
          </a:stretch>
        </p:blipFill>
        <p:spPr>
          <a:xfrm>
            <a:off x="8455723" y="2787771"/>
            <a:ext cx="3179333" cy="2291834"/>
          </a:xfrm>
          <a:prstGeom prst="rect">
            <a:avLst/>
          </a:prstGeom>
        </p:spPr>
      </p:pic>
      <p:sp>
        <p:nvSpPr>
          <p:cNvPr id="23" name="Rektangel med rundade hörn 22">
            <a:extLst>
              <a:ext uri="{FF2B5EF4-FFF2-40B4-BE49-F238E27FC236}">
                <a16:creationId xmlns:a16="http://schemas.microsoft.com/office/drawing/2014/main" id="{97C72DA0-B5DB-7A44-A67D-315A8C9D750C}"/>
              </a:ext>
            </a:extLst>
          </p:cNvPr>
          <p:cNvSpPr/>
          <p:nvPr/>
        </p:nvSpPr>
        <p:spPr>
          <a:xfrm>
            <a:off x="10682868" y="6377156"/>
            <a:ext cx="1316541"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v-SE" dirty="0"/>
              <a:t>BOKA</a:t>
            </a:r>
          </a:p>
        </p:txBody>
      </p:sp>
    </p:spTree>
    <p:extLst>
      <p:ext uri="{BB962C8B-B14F-4D97-AF65-F5344CB8AC3E}">
        <p14:creationId xmlns:p14="http://schemas.microsoft.com/office/powerpoint/2010/main" val="3775387443"/>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TotalTime>
  <Words>1021</Words>
  <Application>Microsoft Macintosh PowerPoint</Application>
  <PresentationFormat>Bredbild</PresentationFormat>
  <Paragraphs>93</Paragraphs>
  <Slides>8</Slides>
  <Notes>0</Notes>
  <HiddenSlides>0</HiddenSlides>
  <MMClips>0</MMClips>
  <ScaleCrop>false</ScaleCrop>
  <HeadingPairs>
    <vt:vector size="6" baseType="variant">
      <vt:variant>
        <vt:lpstr>Använt teckensnitt</vt:lpstr>
      </vt:variant>
      <vt:variant>
        <vt:i4>3</vt:i4>
      </vt:variant>
      <vt:variant>
        <vt:lpstr>Tema</vt:lpstr>
      </vt:variant>
      <vt:variant>
        <vt:i4>1</vt:i4>
      </vt:variant>
      <vt:variant>
        <vt:lpstr>Bildrubriker</vt:lpstr>
      </vt:variant>
      <vt:variant>
        <vt:i4>8</vt:i4>
      </vt:variant>
    </vt:vector>
  </HeadingPairs>
  <TitlesOfParts>
    <vt:vector size="12" baseType="lpstr">
      <vt:lpstr>Arial</vt:lpstr>
      <vt:lpstr>Calibri</vt:lpstr>
      <vt:lpstr>Calibri Light</vt:lpstr>
      <vt:lpstr>Office-tema</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Minhui Zhong</dc:creator>
  <cp:lastModifiedBy>Minhui Zhong</cp:lastModifiedBy>
  <cp:revision>5</cp:revision>
  <dcterms:created xsi:type="dcterms:W3CDTF">2022-02-22T08:20:38Z</dcterms:created>
  <dcterms:modified xsi:type="dcterms:W3CDTF">2022-02-22T10:20:03Z</dcterms:modified>
</cp:coreProperties>
</file>

<file path=docProps/thumbnail.jpeg>
</file>